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4"/>
  </p:notesMasterIdLst>
  <p:sldIdLst>
    <p:sldId id="260" r:id="rId2"/>
    <p:sldId id="382" r:id="rId3"/>
    <p:sldId id="383" r:id="rId4"/>
    <p:sldId id="384" r:id="rId5"/>
    <p:sldId id="387" r:id="rId6"/>
    <p:sldId id="389" r:id="rId7"/>
    <p:sldId id="390" r:id="rId8"/>
    <p:sldId id="392" r:id="rId9"/>
    <p:sldId id="391" r:id="rId10"/>
    <p:sldId id="398" r:id="rId11"/>
    <p:sldId id="403" r:id="rId12"/>
    <p:sldId id="399" r:id="rId13"/>
    <p:sldId id="401" r:id="rId14"/>
    <p:sldId id="402" r:id="rId15"/>
    <p:sldId id="432" r:id="rId16"/>
    <p:sldId id="404" r:id="rId17"/>
    <p:sldId id="393" r:id="rId18"/>
    <p:sldId id="394" r:id="rId19"/>
    <p:sldId id="395" r:id="rId20"/>
    <p:sldId id="396" r:id="rId21"/>
    <p:sldId id="397" r:id="rId22"/>
    <p:sldId id="406" r:id="rId23"/>
    <p:sldId id="407" r:id="rId24"/>
    <p:sldId id="413" r:id="rId25"/>
    <p:sldId id="415" r:id="rId26"/>
    <p:sldId id="414" r:id="rId27"/>
    <p:sldId id="410" r:id="rId28"/>
    <p:sldId id="411" r:id="rId29"/>
    <p:sldId id="412" r:id="rId30"/>
    <p:sldId id="417" r:id="rId31"/>
    <p:sldId id="408" r:id="rId32"/>
    <p:sldId id="416" r:id="rId33"/>
    <p:sldId id="418" r:id="rId34"/>
    <p:sldId id="419" r:id="rId35"/>
    <p:sldId id="420" r:id="rId36"/>
    <p:sldId id="421" r:id="rId37"/>
    <p:sldId id="409" r:id="rId38"/>
    <p:sldId id="405" r:id="rId39"/>
    <p:sldId id="426" r:id="rId40"/>
    <p:sldId id="427" r:id="rId41"/>
    <p:sldId id="428" r:id="rId42"/>
    <p:sldId id="429" r:id="rId43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6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BEE"/>
    <a:srgbClr val="ED234B"/>
    <a:srgbClr val="7391FF"/>
    <a:srgbClr val="53585F"/>
    <a:srgbClr val="C8D7FF"/>
    <a:srgbClr val="19326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8"/>
    <p:restoredTop sz="94383"/>
  </p:normalViewPr>
  <p:slideViewPr>
    <p:cSldViewPr snapToObjects="1" showGuides="1">
      <p:cViewPr varScale="1">
        <p:scale>
          <a:sx n="38" d="100"/>
          <a:sy n="38" d="100"/>
        </p:scale>
        <p:origin x="224" y="1808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3401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634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5201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5725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263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830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5869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4840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1279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6855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713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1952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0987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1189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382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1118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0695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5326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0620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5637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6702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12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1070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061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1181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2409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7253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411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1447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5606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9769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5974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629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244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2021. 7. 20.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2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colab.research.google.com/notebooks/welcome.ipynb?hl=ko" TargetMode="Externa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P54IEHRdafCh_515npzX61soa64N-vBk#scrollTo=zqOdWl7IdKfT&amp;uniqifier=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26" Type="http://schemas.openxmlformats.org/officeDocument/2006/relationships/image" Target="../media/image218.png"/><Relationship Id="rId3" Type="http://schemas.openxmlformats.org/officeDocument/2006/relationships/image" Target="../media/image192.png"/><Relationship Id="rId21" Type="http://schemas.openxmlformats.org/officeDocument/2006/relationships/image" Target="../media/image213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2" Type="http://schemas.openxmlformats.org/officeDocument/2006/relationships/image" Target="../media/image2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29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24" Type="http://schemas.openxmlformats.org/officeDocument/2006/relationships/image" Target="../media/image216.png"/><Relationship Id="rId32" Type="http://schemas.openxmlformats.org/officeDocument/2006/relationships/image" Target="../media/image224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31" Type="http://schemas.openxmlformats.org/officeDocument/2006/relationships/image" Target="../media/image223.png"/><Relationship Id="rId4" Type="http://schemas.openxmlformats.org/officeDocument/2006/relationships/image" Target="../media/image193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Relationship Id="rId30" Type="http://schemas.openxmlformats.org/officeDocument/2006/relationships/image" Target="../media/image2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48.png"/><Relationship Id="rId3" Type="http://schemas.openxmlformats.org/officeDocument/2006/relationships/image" Target="../media/image225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2" Type="http://schemas.openxmlformats.org/officeDocument/2006/relationships/image" Target="../media/image2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29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32" Type="http://schemas.openxmlformats.org/officeDocument/2006/relationships/image" Target="../media/image254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50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31" Type="http://schemas.openxmlformats.org/officeDocument/2006/relationships/image" Target="../media/image253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49.png"/><Relationship Id="rId30" Type="http://schemas.openxmlformats.org/officeDocument/2006/relationships/image" Target="../media/image2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48.png"/><Relationship Id="rId3" Type="http://schemas.openxmlformats.org/officeDocument/2006/relationships/image" Target="../media/image225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55.png"/><Relationship Id="rId2" Type="http://schemas.openxmlformats.org/officeDocument/2006/relationships/image" Target="../media/image2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29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32" Type="http://schemas.openxmlformats.org/officeDocument/2006/relationships/image" Target="../media/image257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50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31" Type="http://schemas.openxmlformats.org/officeDocument/2006/relationships/image" Target="../media/image256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49.png"/><Relationship Id="rId30" Type="http://schemas.openxmlformats.org/officeDocument/2006/relationships/image" Target="../media/image2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58.png"/><Relationship Id="rId3" Type="http://schemas.openxmlformats.org/officeDocument/2006/relationships/image" Target="../media/image225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2" Type="http://schemas.openxmlformats.org/officeDocument/2006/relationships/image" Target="../media/image2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29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32" Type="http://schemas.openxmlformats.org/officeDocument/2006/relationships/image" Target="../media/image257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50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31" Type="http://schemas.openxmlformats.org/officeDocument/2006/relationships/image" Target="../media/image259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49.png"/><Relationship Id="rId30" Type="http://schemas.openxmlformats.org/officeDocument/2006/relationships/image" Target="../media/image2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58.png"/><Relationship Id="rId3" Type="http://schemas.openxmlformats.org/officeDocument/2006/relationships/image" Target="../media/image225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55.png"/><Relationship Id="rId2" Type="http://schemas.openxmlformats.org/officeDocument/2006/relationships/image" Target="../media/image2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29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32" Type="http://schemas.openxmlformats.org/officeDocument/2006/relationships/image" Target="../media/image257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50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31" Type="http://schemas.openxmlformats.org/officeDocument/2006/relationships/image" Target="../media/image260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49.png"/><Relationship Id="rId30" Type="http://schemas.openxmlformats.org/officeDocument/2006/relationships/image" Target="../media/image2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ko.d2l.ai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2l.ai/chapter_appendix-mathematics-for-deep-learning/index.html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www.deeplearningbook.org/contents/ml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2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7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피드포워드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네트워크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Feedforward Network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7F0A6EB7-A532-2A46-B722-298D7A47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9144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숨은 유닛 </a:t>
            </a:r>
            <a:r>
              <a:rPr lang="en-US" altLang="ko-Kore-KR" dirty="0"/>
              <a:t>(hidden units)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6550" y="12970017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C47D82-7972-2645-9694-A5604B95DCEE}"/>
              </a:ext>
            </a:extLst>
          </p:cNvPr>
          <p:cNvGrpSpPr/>
          <p:nvPr/>
        </p:nvGrpSpPr>
        <p:grpSpPr>
          <a:xfrm>
            <a:off x="2332828" y="4205533"/>
            <a:ext cx="10297144" cy="8658663"/>
            <a:chOff x="2441341" y="1468536"/>
            <a:chExt cx="6246987" cy="5252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9B3FC64C-A3AA-9F40-9674-9411236C2384}"/>
                    </a:ext>
                  </a:extLst>
                </p:cNvPr>
                <p:cNvSpPr/>
                <p:nvPr/>
              </p:nvSpPr>
              <p:spPr>
                <a:xfrm>
                  <a:off x="2441341" y="298415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9B3FC64C-A3AA-9F40-9674-9411236C23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341" y="2984159"/>
                  <a:ext cx="667030" cy="60639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24F09DB6-4E3F-C54B-BC07-4D51BB5054E9}"/>
                    </a:ext>
                  </a:extLst>
                </p:cNvPr>
                <p:cNvSpPr/>
                <p:nvPr/>
              </p:nvSpPr>
              <p:spPr>
                <a:xfrm>
                  <a:off x="2441341" y="474641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24F09DB6-4E3F-C54B-BC07-4D51BB5054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341" y="4746419"/>
                  <a:ext cx="667030" cy="60639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421C72A3-2A81-A447-A8D2-9BB930A1E065}"/>
                    </a:ext>
                  </a:extLst>
                </p:cNvPr>
                <p:cNvSpPr/>
                <p:nvPr/>
              </p:nvSpPr>
              <p:spPr>
                <a:xfrm>
                  <a:off x="2441341" y="204750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421C72A3-2A81-A447-A8D2-9BB930A1E0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341" y="2047504"/>
                  <a:ext cx="667030" cy="60639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93989AC1-28D6-BA47-A55E-B0DD4B281826}"/>
                    </a:ext>
                  </a:extLst>
                </p:cNvPr>
                <p:cNvSpPr/>
                <p:nvPr/>
              </p:nvSpPr>
              <p:spPr>
                <a:xfrm>
                  <a:off x="2441341" y="5684430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93989AC1-28D6-BA47-A55E-B0DD4B2818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341" y="5684430"/>
                  <a:ext cx="667030" cy="60639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F5AE2F-7BA7-BD49-BBFF-2103A764894C}"/>
                </a:ext>
              </a:extLst>
            </p:cNvPr>
            <p:cNvSpPr txBox="1"/>
            <p:nvPr/>
          </p:nvSpPr>
          <p:spPr>
            <a:xfrm>
              <a:off x="2647257" y="3774552"/>
              <a:ext cx="172326" cy="8402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endParaRPr kumimoji="1" lang="ko-KR" altLang="en-US" sz="2800" b="1" dirty="0">
                <a:latin typeface="Helvetica" pitchFamily="2" charset="0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77F5C9B-3639-E14F-87DA-18D3AE87E2D1}"/>
                </a:ext>
              </a:extLst>
            </p:cNvPr>
            <p:cNvCxnSpPr>
              <a:cxnSpLocks/>
              <a:stCxn id="49" idx="6"/>
              <a:endCxn id="58" idx="2"/>
            </p:cNvCxnSpPr>
            <p:nvPr/>
          </p:nvCxnSpPr>
          <p:spPr>
            <a:xfrm flipV="1">
              <a:off x="3108371" y="1771732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6010E5F-D3D4-4542-A027-7DF3EBB9967C}"/>
                </a:ext>
              </a:extLst>
            </p:cNvPr>
            <p:cNvCxnSpPr>
              <a:cxnSpLocks/>
              <a:stCxn id="47" idx="6"/>
              <a:endCxn id="58" idx="2"/>
            </p:cNvCxnSpPr>
            <p:nvPr/>
          </p:nvCxnSpPr>
          <p:spPr>
            <a:xfrm flipV="1">
              <a:off x="3108371" y="1771732"/>
              <a:ext cx="1367904" cy="1515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5E0ECC7-7A4A-1145-971F-36EDCD6CDEE2}"/>
                </a:ext>
              </a:extLst>
            </p:cNvPr>
            <p:cNvCxnSpPr>
              <a:cxnSpLocks/>
              <a:stCxn id="48" idx="6"/>
              <a:endCxn id="58" idx="2"/>
            </p:cNvCxnSpPr>
            <p:nvPr/>
          </p:nvCxnSpPr>
          <p:spPr>
            <a:xfrm flipV="1">
              <a:off x="3108371" y="1771732"/>
              <a:ext cx="1367904" cy="32778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A17D6AD-2D24-1044-AEF7-451F5309EC0D}"/>
                </a:ext>
              </a:extLst>
            </p:cNvPr>
            <p:cNvCxnSpPr>
              <a:cxnSpLocks/>
              <a:stCxn id="50" idx="6"/>
              <a:endCxn id="58" idx="2"/>
            </p:cNvCxnSpPr>
            <p:nvPr/>
          </p:nvCxnSpPr>
          <p:spPr>
            <a:xfrm flipV="1">
              <a:off x="3108371" y="1771732"/>
              <a:ext cx="1367904" cy="42158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8D89EA3F-58F5-FB48-98B6-11401931FCE8}"/>
                    </a:ext>
                  </a:extLst>
                </p:cNvPr>
                <p:cNvSpPr/>
                <p:nvPr/>
              </p:nvSpPr>
              <p:spPr>
                <a:xfrm>
                  <a:off x="4476275" y="2405191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8D89EA3F-58F5-FB48-98B6-11401931FC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275" y="2405191"/>
                  <a:ext cx="667030" cy="60639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788CD124-64E4-3C47-86A6-1884D46FF0E0}"/>
                    </a:ext>
                  </a:extLst>
                </p:cNvPr>
                <p:cNvSpPr/>
                <p:nvPr/>
              </p:nvSpPr>
              <p:spPr>
                <a:xfrm>
                  <a:off x="4476275" y="5177101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788CD124-64E4-3C47-86A6-1884D46FF0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275" y="5177101"/>
                  <a:ext cx="667030" cy="60639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DC5731A9-1A87-F440-9E04-C409C3F09FC1}"/>
                    </a:ext>
                  </a:extLst>
                </p:cNvPr>
                <p:cNvSpPr/>
                <p:nvPr/>
              </p:nvSpPr>
              <p:spPr>
                <a:xfrm>
                  <a:off x="4476275" y="1468536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DC5731A9-1A87-F440-9E04-C409C3F09F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275" y="1468536"/>
                  <a:ext cx="667030" cy="60639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94E6BD6F-BEC5-A348-9E65-2A8570DD5FB8}"/>
                    </a:ext>
                  </a:extLst>
                </p:cNvPr>
                <p:cNvSpPr/>
                <p:nvPr/>
              </p:nvSpPr>
              <p:spPr>
                <a:xfrm>
                  <a:off x="4476275" y="611511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94E6BD6F-BEC5-A348-9E65-2A8570DD5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275" y="6115112"/>
                  <a:ext cx="667030" cy="60639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27496775-E629-0248-B020-AD96D9F86895}"/>
                </a:ext>
              </a:extLst>
            </p:cNvPr>
            <p:cNvCxnSpPr>
              <a:cxnSpLocks/>
              <a:stCxn id="63" idx="6"/>
              <a:endCxn id="68" idx="2"/>
            </p:cNvCxnSpPr>
            <p:nvPr/>
          </p:nvCxnSpPr>
          <p:spPr>
            <a:xfrm>
              <a:off x="7178239" y="2316415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78C4A7A8-7EDF-FD42-8608-8AA0EEE3908F}"/>
                    </a:ext>
                  </a:extLst>
                </p:cNvPr>
                <p:cNvSpPr/>
                <p:nvPr/>
              </p:nvSpPr>
              <p:spPr>
                <a:xfrm>
                  <a:off x="6511209" y="294987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78C4A7A8-7EDF-FD42-8608-8AA0EEE390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209" y="2949874"/>
                  <a:ext cx="667030" cy="60639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CECDBD4D-9BEF-0740-A90E-2C1EFDE12112}"/>
                    </a:ext>
                  </a:extLst>
                </p:cNvPr>
                <p:cNvSpPr/>
                <p:nvPr/>
              </p:nvSpPr>
              <p:spPr>
                <a:xfrm>
                  <a:off x="6511209" y="500056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CECDBD4D-9BEF-0740-A90E-2C1EFDE12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209" y="5000564"/>
                  <a:ext cx="667030" cy="606391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BA0F5A5F-0691-B94D-9CBC-BD5C5D09AC40}"/>
                    </a:ext>
                  </a:extLst>
                </p:cNvPr>
                <p:cNvSpPr/>
                <p:nvPr/>
              </p:nvSpPr>
              <p:spPr>
                <a:xfrm>
                  <a:off x="6511209" y="201321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BA0F5A5F-0691-B94D-9CBC-BD5C5D09A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209" y="2013219"/>
                  <a:ext cx="667030" cy="606391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A480D45-EF7E-D245-97E2-E7B564E0F1BB}"/>
                </a:ext>
              </a:extLst>
            </p:cNvPr>
            <p:cNvSpPr txBox="1"/>
            <p:nvPr/>
          </p:nvSpPr>
          <p:spPr>
            <a:xfrm>
              <a:off x="4685412" y="3586947"/>
              <a:ext cx="172326" cy="8402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endParaRPr kumimoji="1" lang="ko-KR" altLang="en-US" sz="2800" b="1" dirty="0">
                <a:latin typeface="Helvetica" pitchFamily="2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71A82B-6D1E-2C49-93E8-2F2ED555037D}"/>
                </a:ext>
              </a:extLst>
            </p:cNvPr>
            <p:cNvSpPr txBox="1"/>
            <p:nvPr/>
          </p:nvSpPr>
          <p:spPr>
            <a:xfrm>
              <a:off x="6723537" y="3886529"/>
              <a:ext cx="172326" cy="8402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endParaRPr kumimoji="1" lang="ko-KR" altLang="en-US" sz="2800" b="1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831ABDAA-6FAE-A04D-9B67-E7B16C8BFA4E}"/>
                    </a:ext>
                  </a:extLst>
                </p:cNvPr>
                <p:cNvSpPr/>
                <p:nvPr/>
              </p:nvSpPr>
              <p:spPr>
                <a:xfrm>
                  <a:off x="8021298" y="294987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831ABDAA-6FAE-A04D-9B67-E7B16C8BFA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1298" y="2949874"/>
                  <a:ext cx="667030" cy="606391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18DBBAA0-D92B-D640-9A83-F78E688C3DB1}"/>
                    </a:ext>
                  </a:extLst>
                </p:cNvPr>
                <p:cNvSpPr/>
                <p:nvPr/>
              </p:nvSpPr>
              <p:spPr>
                <a:xfrm>
                  <a:off x="8021298" y="500056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18DBBAA0-D92B-D640-9A83-F78E688C3D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1298" y="5000564"/>
                  <a:ext cx="667030" cy="606391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7932D0B7-21BD-C843-B146-4A4137E3896F}"/>
                    </a:ext>
                  </a:extLst>
                </p:cNvPr>
                <p:cNvSpPr/>
                <p:nvPr/>
              </p:nvSpPr>
              <p:spPr>
                <a:xfrm>
                  <a:off x="8021298" y="201321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7932D0B7-21BD-C843-B146-4A4137E389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1298" y="2013219"/>
                  <a:ext cx="667030" cy="60639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64FE2BC-E33B-8047-9C7D-C1BCA72D5853}"/>
                </a:ext>
              </a:extLst>
            </p:cNvPr>
            <p:cNvSpPr txBox="1"/>
            <p:nvPr/>
          </p:nvSpPr>
          <p:spPr>
            <a:xfrm>
              <a:off x="8233626" y="3901211"/>
              <a:ext cx="172326" cy="8402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endParaRPr kumimoji="1" lang="ko-KR" altLang="en-US" sz="2800" b="1" dirty="0">
                <a:latin typeface="Helvetica" pitchFamily="2" charset="0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69DA1F70-521C-2C49-99F6-50A0EE4C9201}"/>
                </a:ext>
              </a:extLst>
            </p:cNvPr>
            <p:cNvCxnSpPr>
              <a:cxnSpLocks/>
              <a:stCxn id="61" idx="6"/>
              <a:endCxn id="66" idx="2"/>
            </p:cNvCxnSpPr>
            <p:nvPr/>
          </p:nvCxnSpPr>
          <p:spPr>
            <a:xfrm>
              <a:off x="7178239" y="3253070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9860389-E497-AF41-A84D-1EDCD3A1FDED}"/>
                </a:ext>
              </a:extLst>
            </p:cNvPr>
            <p:cNvCxnSpPr>
              <a:cxnSpLocks/>
              <a:stCxn id="62" idx="6"/>
              <a:endCxn id="67" idx="2"/>
            </p:cNvCxnSpPr>
            <p:nvPr/>
          </p:nvCxnSpPr>
          <p:spPr>
            <a:xfrm>
              <a:off x="7178239" y="5303760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CAB13B89-9068-F746-BB7C-435CB17ECF49}"/>
                </a:ext>
              </a:extLst>
            </p:cNvPr>
            <p:cNvCxnSpPr>
              <a:cxnSpLocks/>
              <a:stCxn id="49" idx="6"/>
              <a:endCxn id="56" idx="2"/>
            </p:cNvCxnSpPr>
            <p:nvPr/>
          </p:nvCxnSpPr>
          <p:spPr>
            <a:xfrm>
              <a:off x="3108371" y="2350700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C9A56B78-2C20-EE42-9C8D-2162D1CA6F00}"/>
                </a:ext>
              </a:extLst>
            </p:cNvPr>
            <p:cNvCxnSpPr>
              <a:cxnSpLocks/>
              <a:stCxn id="49" idx="6"/>
              <a:endCxn id="57" idx="2"/>
            </p:cNvCxnSpPr>
            <p:nvPr/>
          </p:nvCxnSpPr>
          <p:spPr>
            <a:xfrm>
              <a:off x="3108371" y="2350700"/>
              <a:ext cx="1367904" cy="3129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564DD59F-54FD-784E-B681-A2A96DB64418}"/>
                </a:ext>
              </a:extLst>
            </p:cNvPr>
            <p:cNvCxnSpPr>
              <a:cxnSpLocks/>
              <a:stCxn id="49" idx="6"/>
              <a:endCxn id="59" idx="2"/>
            </p:cNvCxnSpPr>
            <p:nvPr/>
          </p:nvCxnSpPr>
          <p:spPr>
            <a:xfrm>
              <a:off x="3108371" y="2350700"/>
              <a:ext cx="1367904" cy="40676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C9517A5-91C6-434F-9C14-68F171C3ABDB}"/>
                </a:ext>
              </a:extLst>
            </p:cNvPr>
            <p:cNvCxnSpPr>
              <a:cxnSpLocks/>
              <a:stCxn id="47" idx="6"/>
              <a:endCxn id="56" idx="2"/>
            </p:cNvCxnSpPr>
            <p:nvPr/>
          </p:nvCxnSpPr>
          <p:spPr>
            <a:xfrm flipV="1">
              <a:off x="3108371" y="2708387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AB684926-2BCC-FD43-93A7-0F533E2F1A94}"/>
                </a:ext>
              </a:extLst>
            </p:cNvPr>
            <p:cNvCxnSpPr>
              <a:cxnSpLocks/>
              <a:stCxn id="47" idx="6"/>
              <a:endCxn id="57" idx="2"/>
            </p:cNvCxnSpPr>
            <p:nvPr/>
          </p:nvCxnSpPr>
          <p:spPr>
            <a:xfrm>
              <a:off x="3108371" y="3287355"/>
              <a:ext cx="1367904" cy="21929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3F29BDD8-AB43-7F4D-86EB-FF6A37F8CFBB}"/>
                </a:ext>
              </a:extLst>
            </p:cNvPr>
            <p:cNvCxnSpPr>
              <a:cxnSpLocks/>
              <a:stCxn id="47" idx="6"/>
              <a:endCxn id="59" idx="2"/>
            </p:cNvCxnSpPr>
            <p:nvPr/>
          </p:nvCxnSpPr>
          <p:spPr>
            <a:xfrm>
              <a:off x="3108371" y="3287355"/>
              <a:ext cx="1367904" cy="3130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940CA5CA-4869-5748-A22F-1C526B34B119}"/>
                </a:ext>
              </a:extLst>
            </p:cNvPr>
            <p:cNvCxnSpPr>
              <a:cxnSpLocks/>
              <a:stCxn id="48" idx="6"/>
              <a:endCxn id="57" idx="2"/>
            </p:cNvCxnSpPr>
            <p:nvPr/>
          </p:nvCxnSpPr>
          <p:spPr>
            <a:xfrm>
              <a:off x="3108371" y="5049615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9BD24EB-0152-6840-94B3-FE1B8B6E3ED0}"/>
                </a:ext>
              </a:extLst>
            </p:cNvPr>
            <p:cNvCxnSpPr>
              <a:cxnSpLocks/>
              <a:stCxn id="48" idx="6"/>
              <a:endCxn id="59" idx="2"/>
            </p:cNvCxnSpPr>
            <p:nvPr/>
          </p:nvCxnSpPr>
          <p:spPr>
            <a:xfrm>
              <a:off x="3108371" y="5049615"/>
              <a:ext cx="1367904" cy="13686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22490581-BA74-1A44-9077-D1ACCDCFAB61}"/>
                </a:ext>
              </a:extLst>
            </p:cNvPr>
            <p:cNvCxnSpPr>
              <a:cxnSpLocks/>
              <a:stCxn id="50" idx="6"/>
              <a:endCxn id="57" idx="2"/>
            </p:cNvCxnSpPr>
            <p:nvPr/>
          </p:nvCxnSpPr>
          <p:spPr>
            <a:xfrm flipV="1">
              <a:off x="3108371" y="5480297"/>
              <a:ext cx="1367904" cy="507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51EFED80-FCD8-A242-97FC-D2B08841DAEB}"/>
                </a:ext>
              </a:extLst>
            </p:cNvPr>
            <p:cNvCxnSpPr>
              <a:cxnSpLocks/>
              <a:stCxn id="50" idx="6"/>
              <a:endCxn id="59" idx="2"/>
            </p:cNvCxnSpPr>
            <p:nvPr/>
          </p:nvCxnSpPr>
          <p:spPr>
            <a:xfrm>
              <a:off x="3108371" y="5987626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9C401998-4168-F547-94DF-383C53CA27A9}"/>
                </a:ext>
              </a:extLst>
            </p:cNvPr>
            <p:cNvCxnSpPr>
              <a:cxnSpLocks/>
              <a:stCxn id="48" idx="6"/>
              <a:endCxn id="56" idx="2"/>
            </p:cNvCxnSpPr>
            <p:nvPr/>
          </p:nvCxnSpPr>
          <p:spPr>
            <a:xfrm flipV="1">
              <a:off x="3108371" y="2708387"/>
              <a:ext cx="1367904" cy="2341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10FFF99B-8281-D644-8A67-9F0351086432}"/>
                </a:ext>
              </a:extLst>
            </p:cNvPr>
            <p:cNvCxnSpPr>
              <a:cxnSpLocks/>
              <a:stCxn id="50" idx="6"/>
              <a:endCxn id="56" idx="2"/>
            </p:cNvCxnSpPr>
            <p:nvPr/>
          </p:nvCxnSpPr>
          <p:spPr>
            <a:xfrm flipV="1">
              <a:off x="3108371" y="2708387"/>
              <a:ext cx="1367904" cy="3279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E9236F9-070C-CB40-A654-970E6A0B3635}"/>
                </a:ext>
              </a:extLst>
            </p:cNvPr>
            <p:cNvCxnSpPr>
              <a:cxnSpLocks/>
              <a:stCxn id="58" idx="6"/>
              <a:endCxn id="63" idx="2"/>
            </p:cNvCxnSpPr>
            <p:nvPr/>
          </p:nvCxnSpPr>
          <p:spPr>
            <a:xfrm>
              <a:off x="5143305" y="1771732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4724A46A-25B9-264E-8733-3ECB8B025EA6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>
              <a:off x="5143305" y="1771732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A45CA7E1-F8E7-6945-B7FF-788783927868}"/>
                </a:ext>
              </a:extLst>
            </p:cNvPr>
            <p:cNvCxnSpPr>
              <a:cxnSpLocks/>
              <a:stCxn id="58" idx="6"/>
              <a:endCxn id="62" idx="2"/>
            </p:cNvCxnSpPr>
            <p:nvPr/>
          </p:nvCxnSpPr>
          <p:spPr>
            <a:xfrm>
              <a:off x="5143305" y="1771732"/>
              <a:ext cx="1367904" cy="3532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CF28FC6A-9D37-B84D-B5BA-F05EAB069B20}"/>
                </a:ext>
              </a:extLst>
            </p:cNvPr>
            <p:cNvCxnSpPr>
              <a:cxnSpLocks/>
              <a:stCxn id="56" idx="6"/>
              <a:endCxn id="63" idx="2"/>
            </p:cNvCxnSpPr>
            <p:nvPr/>
          </p:nvCxnSpPr>
          <p:spPr>
            <a:xfrm flipV="1">
              <a:off x="5143305" y="2316415"/>
              <a:ext cx="1367904" cy="3919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9A466F58-D0D5-AA4E-B846-EF49CD7BD9F7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5143305" y="2708387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E2D0EEA1-3BB3-074D-93E4-05AF8DD4347F}"/>
                </a:ext>
              </a:extLst>
            </p:cNvPr>
            <p:cNvCxnSpPr>
              <a:cxnSpLocks/>
              <a:stCxn id="56" idx="6"/>
              <a:endCxn id="62" idx="2"/>
            </p:cNvCxnSpPr>
            <p:nvPr/>
          </p:nvCxnSpPr>
          <p:spPr>
            <a:xfrm>
              <a:off x="5143305" y="2708387"/>
              <a:ext cx="1367904" cy="25953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B77F5B9-9B11-D045-BADE-5553A34344C8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 flipV="1">
              <a:off x="5143305" y="2316415"/>
              <a:ext cx="1367904" cy="3163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8693898A-48DB-9746-9D78-67593D508960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 flipV="1">
              <a:off x="5143305" y="3253070"/>
              <a:ext cx="1367904" cy="2227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49790064-8BE9-324B-B9C6-FADDFD44AE69}"/>
                </a:ext>
              </a:extLst>
            </p:cNvPr>
            <p:cNvCxnSpPr>
              <a:cxnSpLocks/>
              <a:stCxn id="57" idx="6"/>
              <a:endCxn id="62" idx="2"/>
            </p:cNvCxnSpPr>
            <p:nvPr/>
          </p:nvCxnSpPr>
          <p:spPr>
            <a:xfrm flipV="1">
              <a:off x="5143305" y="5303760"/>
              <a:ext cx="1367904" cy="176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BE462ABE-E662-A445-A893-73ABE76DA2B6}"/>
                </a:ext>
              </a:extLst>
            </p:cNvPr>
            <p:cNvCxnSpPr>
              <a:cxnSpLocks/>
              <a:stCxn id="59" idx="6"/>
              <a:endCxn id="61" idx="2"/>
            </p:cNvCxnSpPr>
            <p:nvPr/>
          </p:nvCxnSpPr>
          <p:spPr>
            <a:xfrm flipV="1">
              <a:off x="5143305" y="3253070"/>
              <a:ext cx="1367904" cy="3165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FA43A068-AE5C-374B-80D2-EF16F3ED94BB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 flipV="1">
              <a:off x="5143305" y="5303760"/>
              <a:ext cx="1367904" cy="11145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FBBEF305-9D88-DB40-9767-E75C4C198123}"/>
                    </a:ext>
                  </a:extLst>
                </p:cNvPr>
                <p:cNvSpPr/>
                <p:nvPr/>
              </p:nvSpPr>
              <p:spPr>
                <a:xfrm>
                  <a:off x="7382008" y="1900860"/>
                  <a:ext cx="435523" cy="35476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sz="3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sz="32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FBBEF305-9D88-DB40-9767-E75C4C1981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008" y="1900860"/>
                  <a:ext cx="435523" cy="354767"/>
                </a:xfrm>
                <a:prstGeom prst="rect">
                  <a:avLst/>
                </a:prstGeom>
                <a:blipFill>
                  <a:blip r:embed="rId18"/>
                  <a:stretch>
                    <a:fillRect l="-8772" t="-10638" b="-1276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3D1D526-9647-BA42-A30D-4A553E282384}"/>
                    </a:ext>
                  </a:extLst>
                </p:cNvPr>
                <p:cNvSpPr/>
                <p:nvPr/>
              </p:nvSpPr>
              <p:spPr>
                <a:xfrm>
                  <a:off x="7382007" y="2837514"/>
                  <a:ext cx="435523" cy="35476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sz="3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sz="32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sz="32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3D1D526-9647-BA42-A30D-4A553E2823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007" y="2837514"/>
                  <a:ext cx="435523" cy="354767"/>
                </a:xfrm>
                <a:prstGeom prst="rect">
                  <a:avLst/>
                </a:prstGeom>
                <a:blipFill>
                  <a:blip r:embed="rId19"/>
                  <a:stretch>
                    <a:fillRect l="-8772" t="-10638" b="-1489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14B25BCC-E7E1-F441-915D-AFE964819BF7}"/>
                    </a:ext>
                  </a:extLst>
                </p:cNvPr>
                <p:cNvSpPr/>
                <p:nvPr/>
              </p:nvSpPr>
              <p:spPr>
                <a:xfrm>
                  <a:off x="7382006" y="4896327"/>
                  <a:ext cx="435523" cy="35476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sz="3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sz="32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sz="32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14B25BCC-E7E1-F441-915D-AFE964819B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006" y="4896327"/>
                  <a:ext cx="435523" cy="354767"/>
                </a:xfrm>
                <a:prstGeom prst="rect">
                  <a:avLst/>
                </a:prstGeom>
                <a:blipFill>
                  <a:blip r:embed="rId20"/>
                  <a:stretch>
                    <a:fillRect l="-8772" t="-12766" b="-1276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D55BB4-229C-3E41-A214-51912E8B1B56}"/>
              </a:ext>
            </a:extLst>
          </p:cNvPr>
          <p:cNvSpPr txBox="1"/>
          <p:nvPr/>
        </p:nvSpPr>
        <p:spPr>
          <a:xfrm>
            <a:off x="8367975" y="3382599"/>
            <a:ext cx="261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output unit</a:t>
            </a:r>
            <a:endParaRPr kumimoji="1" lang="ko-Kore-KR" altLang="en-US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930FF9B-02B3-B647-B8B2-CE6DB0453265}"/>
              </a:ext>
            </a:extLst>
          </p:cNvPr>
          <p:cNvSpPr txBox="1"/>
          <p:nvPr/>
        </p:nvSpPr>
        <p:spPr>
          <a:xfrm>
            <a:off x="11436597" y="3381888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labels</a:t>
            </a:r>
            <a:endParaRPr kumimoji="1" lang="ko-Kore-KR" altLang="en-US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F79C23F-31BE-0746-8A6C-3A82479BA24D}"/>
              </a:ext>
            </a:extLst>
          </p:cNvPr>
          <p:cNvSpPr txBox="1"/>
          <p:nvPr/>
        </p:nvSpPr>
        <p:spPr>
          <a:xfrm>
            <a:off x="4966317" y="3380436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solidFill>
                  <a:schemeClr val="accent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hidden unit</a:t>
            </a:r>
            <a:endParaRPr kumimoji="1" lang="ko-Kore-KR" altLang="en-US" sz="3600" dirty="0">
              <a:solidFill>
                <a:schemeClr val="accent1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49667-D8A1-3F48-A1E5-407E7AA53CE4}"/>
              </a:ext>
            </a:extLst>
          </p:cNvPr>
          <p:cNvSpPr txBox="1"/>
          <p:nvPr/>
        </p:nvSpPr>
        <p:spPr>
          <a:xfrm>
            <a:off x="13152764" y="4313307"/>
            <a:ext cx="101803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앞단의 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 unit, 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혹은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전 단계의 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hidden units 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 부터 선형으로 변형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(affine transform)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받은 뒤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활성 함수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(activation function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등으로 비선형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(non-linear)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변형을 한다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선형 변형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kumimoji="1" lang="en-US" altLang="ko-Kore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Wx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+ b</a:t>
            </a:r>
          </a:p>
          <a:p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Output unit 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도 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hidden unit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같은 역할을 수행할 수 있음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70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685989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비선형 </a:t>
            </a:r>
            <a:r>
              <a:rPr lang="en-US" altLang="ko-Kore-KR" dirty="0"/>
              <a:t>(non-linear) </a:t>
            </a:r>
            <a:r>
              <a:rPr lang="ko-Kore-KR" altLang="en-US" dirty="0"/>
              <a:t>활성 함수 </a:t>
            </a:r>
            <a:r>
              <a:rPr lang="en-US" altLang="ko-Kore-KR" dirty="0"/>
              <a:t>(activation function)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/>
              <a:t>tanh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F8FF1-B37A-0141-BCAC-73019E23A5DB}"/>
              </a:ext>
            </a:extLst>
          </p:cNvPr>
          <p:cNvSpPr txBox="1"/>
          <p:nvPr/>
        </p:nvSpPr>
        <p:spPr>
          <a:xfrm>
            <a:off x="9548499" y="3689648"/>
            <a:ext cx="1102966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à"/>
            </a:pP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-1 ~ 1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압축</a:t>
            </a:r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0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중심이다 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(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좋다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!)</a:t>
            </a:r>
          </a:p>
          <a:p>
            <a:pPr marL="571500" indent="-571500">
              <a:buFont typeface="Wingdings" pitchFamily="2" charset="2"/>
              <a:buChar char="à"/>
            </a:pPr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028642" lvl="1" indent="-571500">
              <a:buFont typeface="Wingdings" pitchFamily="2" charset="2"/>
              <a:buChar char="à"/>
            </a:pP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Bias shift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없다 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Sigmoid</a:t>
            </a:r>
            <a:r>
              <a:rPr kumimoji="1" lang="ko-KR" altLang="en-US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처럼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Saturation 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문제 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(gradient vanishing)</a:t>
            </a:r>
          </a:p>
          <a:p>
            <a:pPr marL="457200" indent="-457200">
              <a:buFont typeface="Wingdings" pitchFamily="2" charset="2"/>
              <a:buChar char="à"/>
            </a:pPr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2" name="Picture 2" descr="Nonlinear function. (a) Sigmoid function; (b) Tanh function; (c) ReLU function; (d) Leaky ReLU function.">
            <a:extLst>
              <a:ext uri="{FF2B5EF4-FFF2-40B4-BE49-F238E27FC236}">
                <a16:creationId xmlns:a16="http://schemas.microsoft.com/office/drawing/2014/main" id="{699C8FE1-3E6D-5D47-8601-D318F5038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2" b="55175"/>
          <a:stretch/>
        </p:blipFill>
        <p:spPr bwMode="auto">
          <a:xfrm>
            <a:off x="2139200" y="3706483"/>
            <a:ext cx="7095024" cy="371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4F290E-1EFC-184F-A08F-A960F4F0C110}"/>
                  </a:ext>
                </a:extLst>
              </p:cNvPr>
              <p:cNvSpPr/>
              <p:nvPr/>
            </p:nvSpPr>
            <p:spPr>
              <a:xfrm>
                <a:off x="3197281" y="7796746"/>
                <a:ext cx="49788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kumimoji="1" lang="en-US" altLang="ko-Kore-KR" sz="32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ko-Kore-KR" sz="32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ore-KR" sz="320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ore-KR" sz="32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32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4F290E-1EFC-184F-A08F-A960F4F0C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281" y="7796746"/>
                <a:ext cx="4978862" cy="584775"/>
              </a:xfrm>
              <a:prstGeom prst="rect">
                <a:avLst/>
              </a:prstGeom>
              <a:blipFill>
                <a:blip r:embed="rId5"/>
                <a:stretch>
                  <a:fillRect r="-763" b="-212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52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685989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비선형 </a:t>
            </a:r>
            <a:r>
              <a:rPr lang="en-US" altLang="ko-Kore-KR" dirty="0"/>
              <a:t>(non-linear) </a:t>
            </a:r>
            <a:r>
              <a:rPr lang="ko-Kore-KR" altLang="en-US" dirty="0"/>
              <a:t>활성 함수 </a:t>
            </a:r>
            <a:r>
              <a:rPr lang="en-US" altLang="ko-Kore-KR" dirty="0"/>
              <a:t>(activation function)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 err="1"/>
              <a:t>ReLU</a:t>
            </a:r>
            <a:r>
              <a:rPr lang="en-US" altLang="ko-Kore-KR" dirty="0"/>
              <a:t> (Rectified linear unit; </a:t>
            </a:r>
            <a:r>
              <a:rPr lang="ko-Kore-KR" altLang="en-US" dirty="0"/>
              <a:t>정류 선형 유닛</a:t>
            </a:r>
            <a:r>
              <a:rPr lang="en-US" altLang="ko-Kore-KR" dirty="0"/>
              <a:t>) 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pic>
        <p:nvPicPr>
          <p:cNvPr id="100" name="Picture 2" descr="Nonlinear function. (a) Sigmoid function; (b) Tanh function; (c) ReLU function; (d) Leaky ReLU function.">
            <a:extLst>
              <a:ext uri="{FF2B5EF4-FFF2-40B4-BE49-F238E27FC236}">
                <a16:creationId xmlns:a16="http://schemas.microsoft.com/office/drawing/2014/main" id="{56A08A2F-98DB-1343-B999-1796D5559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0" r="50238"/>
          <a:stretch/>
        </p:blipFill>
        <p:spPr bwMode="auto">
          <a:xfrm>
            <a:off x="1695975" y="3617640"/>
            <a:ext cx="7170504" cy="42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4083E-F6E3-E24C-944A-E602CDB4477A}"/>
                  </a:ext>
                </a:extLst>
              </p:cNvPr>
              <p:cNvSpPr txBox="1"/>
              <p:nvPr/>
            </p:nvSpPr>
            <p:spPr>
              <a:xfrm>
                <a:off x="1969198" y="8134577"/>
                <a:ext cx="65993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ore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2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kumimoji="1" lang="en-US" altLang="ko-Kore-KR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kumimoji="1" lang="ko-Kore-KR" alt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4083E-F6E3-E24C-944A-E602CDB44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98" y="8134577"/>
                <a:ext cx="6599371" cy="492443"/>
              </a:xfrm>
              <a:prstGeom prst="rect">
                <a:avLst/>
              </a:prstGeom>
              <a:blipFill>
                <a:blip r:embed="rId5"/>
                <a:stretch>
                  <a:fillRect l="-1538" t="-7500" r="-769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1F8FF1-B37A-0141-BCAC-73019E23A5DB}"/>
              </a:ext>
            </a:extLst>
          </p:cNvPr>
          <p:cNvSpPr txBox="1"/>
          <p:nvPr/>
        </p:nvSpPr>
        <p:spPr>
          <a:xfrm>
            <a:off x="8866479" y="3617640"/>
            <a:ext cx="11029660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가장 일반적인 선택</a:t>
            </a:r>
            <a:r>
              <a:rPr kumimoji="1" lang="en-US" altLang="ko-Kore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!</a:t>
            </a:r>
          </a:p>
          <a:p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Why? (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장점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lvl="1"/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200092" lvl="1" indent="-742950">
              <a:buAutoNum type="arabicPeriod"/>
            </a:pP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쉽게 미분 계산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(gradient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된다 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(0 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혹은 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1)</a:t>
            </a:r>
          </a:p>
          <a:p>
            <a:pPr marL="1200092" lvl="1" indent="-742950">
              <a:buAutoNum type="arabicPeriod"/>
            </a:pPr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200092" lvl="1" indent="-742950">
              <a:buAutoNum type="arabicPeriod"/>
            </a:pP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Sparsity: 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희박하게 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(sparse) 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활성화 시킬 수 있다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  </a:t>
            </a:r>
          </a:p>
          <a:p>
            <a:pPr lvl="2"/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485787" lvl="2" indent="-571500"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값이 </a:t>
            </a:r>
            <a:r>
              <a:rPr kumimoji="1" lang="en-US" altLang="ko-Kore-KR" sz="3200" dirty="0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r>
              <a:rPr kumimoji="1" lang="ko-Kore-KR" altLang="en-US" sz="3200" dirty="0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인 부분이 많으므로 많은 연산이 줄어진다</a:t>
            </a:r>
            <a:r>
              <a:rPr kumimoji="1" lang="en-US" altLang="ko-Kore-KR" sz="3200" dirty="0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1485787" lvl="2" indent="-571500">
              <a:buFont typeface="Arial" panose="020B0604020202020204" pitchFamily="34" charset="0"/>
              <a:buChar char="•"/>
            </a:pPr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200092" lvl="1" indent="-742950">
              <a:buAutoNum type="arabicPeriod"/>
            </a:pP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Sigmoid, Tanh 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 함수는 포화 상태가 되기 쉬운 반면 </a:t>
            </a:r>
            <a:r>
              <a:rPr kumimoji="1" lang="en-US" altLang="ko-Kore-KR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ReLU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그러지 않는다</a:t>
            </a:r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485787" lvl="2" indent="-571500">
              <a:buFont typeface="Arial" panose="020B0604020202020204" pitchFamily="34" charset="0"/>
              <a:buChar char="•"/>
            </a:pPr>
            <a:endParaRPr kumimoji="1" lang="en-US" altLang="ko-Kore-KR" sz="36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485787" lvl="2" indent="-571500"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Sigmoid 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등은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쌓이면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gradient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중첩되고 점점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gradient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 가까이 된다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1485787" lvl="2" indent="-57150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485787" lvl="2" indent="-571500"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gradient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사라지는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gradient vanishing 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문제 발생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추후 자세히 다룰 예정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1426B5-BC78-484C-A796-50580F57A449}"/>
              </a:ext>
            </a:extLst>
          </p:cNvPr>
          <p:cNvSpPr/>
          <p:nvPr/>
        </p:nvSpPr>
        <p:spPr>
          <a:xfrm>
            <a:off x="5638478" y="13346668"/>
            <a:ext cx="1148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Nair, Vinod, and Geoffrey E. Hinton. "Rectified linear units improve restricted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boltzmann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machines." </a:t>
            </a:r>
            <a:r>
              <a:rPr lang="en" altLang="ko-Kore-KR" i="1" dirty="0" err="1">
                <a:solidFill>
                  <a:srgbClr val="222222"/>
                </a:solidFill>
                <a:latin typeface="Arial" panose="020B0604020202020204" pitchFamily="34" charset="0"/>
              </a:rPr>
              <a:t>Icml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2010.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630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685989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비선형 </a:t>
            </a:r>
            <a:r>
              <a:rPr lang="en-US" altLang="ko-Kore-KR" dirty="0"/>
              <a:t>(non-linear) </a:t>
            </a:r>
            <a:r>
              <a:rPr lang="ko-Kore-KR" altLang="en-US" dirty="0"/>
              <a:t>활성 함수 </a:t>
            </a:r>
            <a:r>
              <a:rPr lang="en-US" altLang="ko-Kore-KR" dirty="0"/>
              <a:t>(activation function)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일반화 된 </a:t>
            </a:r>
            <a:r>
              <a:rPr lang="en-US" altLang="ko-Kore-KR" dirty="0" err="1"/>
              <a:t>ReLU</a:t>
            </a:r>
            <a:r>
              <a:rPr lang="en-US" altLang="ko-Kore-KR" dirty="0"/>
              <a:t> (Rectified linear unit; </a:t>
            </a:r>
            <a:r>
              <a:rPr lang="ko-Kore-KR" altLang="en-US" dirty="0"/>
              <a:t>정류 선형 유닛</a:t>
            </a:r>
            <a:r>
              <a:rPr lang="en-US" altLang="ko-Kore-KR" dirty="0"/>
              <a:t>) 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4083E-F6E3-E24C-944A-E602CDB4477A}"/>
                  </a:ext>
                </a:extLst>
              </p:cNvPr>
              <p:cNvSpPr txBox="1"/>
              <p:nvPr/>
            </p:nvSpPr>
            <p:spPr>
              <a:xfrm>
                <a:off x="1969198" y="8134577"/>
                <a:ext cx="66240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ore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2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kumimoji="1" lang="en-US" altLang="ko-Kore-KR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kumimoji="1" lang="ko-Kore-KR" alt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4083E-F6E3-E24C-944A-E602CDB44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98" y="8134577"/>
                <a:ext cx="6624057" cy="492443"/>
              </a:xfrm>
              <a:prstGeom prst="rect">
                <a:avLst/>
              </a:prstGeom>
              <a:blipFill>
                <a:blip r:embed="rId4"/>
                <a:stretch>
                  <a:fillRect l="-1341" t="-7500" r="-575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1F8FF1-B37A-0141-BCAC-73019E23A5DB}"/>
              </a:ext>
            </a:extLst>
          </p:cNvPr>
          <p:cNvSpPr txBox="1"/>
          <p:nvPr/>
        </p:nvSpPr>
        <p:spPr>
          <a:xfrm>
            <a:off x="8866478" y="3133208"/>
            <a:ext cx="11029660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단</a:t>
            </a: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점</a:t>
            </a:r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200092" lvl="1" indent="-742950">
              <a:buAutoNum type="arabicPeriod"/>
            </a:pP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Unbounded 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하다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(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무한대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(nan)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값이 나오게 될 때 본 현상을 막을 수 없다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1200092" lvl="1" indent="-742950">
              <a:buAutoNum type="arabicPeriod"/>
            </a:pPr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200092" lvl="1" indent="-742950">
              <a:buAutoNum type="arabicPeriod"/>
            </a:pP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중심이 아니다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200092" lvl="1" indent="-742950">
              <a:buAutoNum type="arabicPeriod"/>
            </a:pPr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485787" lvl="2" indent="-5715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활용도가 제한될 수 있다</a:t>
            </a:r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485787" lvl="2" indent="-571500"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weight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업데이트가 항상 같은 방향으로 만 일어난다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!)</a:t>
            </a:r>
          </a:p>
          <a:p>
            <a:pPr marL="1200092" lvl="1" indent="-742950">
              <a:buAutoNum type="arabicPeriod"/>
            </a:pPr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200092" lvl="1" indent="-742950">
              <a:buAutoNum type="arabicPeriod"/>
            </a:pP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Dying </a:t>
            </a:r>
            <a:r>
              <a:rPr kumimoji="1" lang="en-US" altLang="ko-KR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ReLU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문제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</a:t>
            </a:r>
          </a:p>
          <a:p>
            <a:pPr marL="1657237" lvl="2" indent="-742950">
              <a:buFont typeface="Arial" panose="020B0604020202020204" pitchFamily="34" charset="0"/>
              <a:buChar char="•"/>
            </a:pPr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657237" lvl="2" indent="-742950"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아주 매우 깊거나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learning rate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등이 잘못 </a:t>
            </a:r>
            <a:r>
              <a:rPr kumimoji="1"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세팅되면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용량을 차지하나 항상 죽어있는 문제가 발생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lvl="4"/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4"/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역시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gradient vanishing !</a:t>
            </a:r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657237" lvl="2" indent="-742950">
              <a:buFont typeface="Arial" panose="020B0604020202020204" pitchFamily="34" charset="0"/>
              <a:buChar char="•"/>
            </a:pPr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657237" lvl="2" indent="-742950"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Generalize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된 </a:t>
            </a:r>
            <a:r>
              <a:rPr kumimoji="1" lang="en-US" altLang="ko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ReLU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함수를 쓰면 조금 해결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 (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 퍼포먼스는 경우에 따라 더 떨어질 수 있다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</p:txBody>
      </p:sp>
      <p:pic>
        <p:nvPicPr>
          <p:cNvPr id="11" name="Picture 2" descr="Nonlinear function. (a) Sigmoid function; (b) Tanh function; (c) ReLU function; (d) Leaky ReLU function.">
            <a:extLst>
              <a:ext uri="{FF2B5EF4-FFF2-40B4-BE49-F238E27FC236}">
                <a16:creationId xmlns:a16="http://schemas.microsoft.com/office/drawing/2014/main" id="{C661C661-7ABD-134C-9AB1-FCA46EF6C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2" t="47431"/>
          <a:stretch/>
        </p:blipFill>
        <p:spPr bwMode="auto">
          <a:xfrm>
            <a:off x="1710074" y="8989706"/>
            <a:ext cx="6883181" cy="435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Nonlinear function. (a) Sigmoid function; (b) Tanh function; (c) ReLU function; (d) Leaky ReLU function.">
            <a:extLst>
              <a:ext uri="{FF2B5EF4-FFF2-40B4-BE49-F238E27FC236}">
                <a16:creationId xmlns:a16="http://schemas.microsoft.com/office/drawing/2014/main" id="{B91A8645-0A18-CD4F-AF4C-25449D615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0" r="50238"/>
          <a:stretch/>
        </p:blipFill>
        <p:spPr bwMode="auto">
          <a:xfrm>
            <a:off x="1695975" y="3617640"/>
            <a:ext cx="7170504" cy="42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4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685989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비선형 </a:t>
            </a:r>
            <a:r>
              <a:rPr lang="en-US" altLang="ko-Kore-KR" dirty="0"/>
              <a:t>(non-linear) </a:t>
            </a:r>
            <a:r>
              <a:rPr lang="ko-Kore-KR" altLang="en-US" dirty="0"/>
              <a:t>활성 함수 </a:t>
            </a:r>
            <a:r>
              <a:rPr lang="en-US" altLang="ko-Kore-KR" dirty="0"/>
              <a:t>(activation function)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일반화 된 </a:t>
            </a:r>
            <a:r>
              <a:rPr lang="en-US" altLang="ko-Kore-KR" dirty="0" err="1"/>
              <a:t>ReLU</a:t>
            </a:r>
            <a:r>
              <a:rPr lang="en-US" altLang="ko-Kore-KR" dirty="0"/>
              <a:t> (Rectified linear unit; </a:t>
            </a:r>
            <a:r>
              <a:rPr lang="ko-Kore-KR" altLang="en-US" dirty="0"/>
              <a:t>정류 선형 유닛</a:t>
            </a:r>
            <a:r>
              <a:rPr lang="en-US" altLang="ko-Kore-KR" dirty="0"/>
              <a:t>) 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4083E-F6E3-E24C-944A-E602CDB4477A}"/>
                  </a:ext>
                </a:extLst>
              </p:cNvPr>
              <p:cNvSpPr txBox="1"/>
              <p:nvPr/>
            </p:nvSpPr>
            <p:spPr>
              <a:xfrm>
                <a:off x="1969198" y="8134577"/>
                <a:ext cx="5685504" cy="2462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ko-Kore-KR" sz="3200" dirty="0"/>
                  <a:t>Let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kumimoji="1" lang="en-US" altLang="ko-Kore-KR" sz="32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ko-Kore-KR" sz="32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ore-KR" sz="32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kumimoji="1" lang="ko-Kore-KR" altLang="en-US" sz="3200" dirty="0"/>
              </a:p>
              <a:p>
                <a:endParaRPr kumimoji="1" lang="en-US" altLang="ko-Kore-KR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ore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2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kumimoji="1" lang="en-US" altLang="ko-Kore-KR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en-US" altLang="ko-Kore-KR" sz="3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ore-K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kumimoji="1" lang="en-US" altLang="ko-Kore-KR" sz="3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ore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200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kumimoji="1" lang="en-US" altLang="ko-Kore-KR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32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en-US" altLang="ko-Kore-KR" sz="32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4083E-F6E3-E24C-944A-E602CDB44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98" y="8134577"/>
                <a:ext cx="5685504" cy="2462213"/>
              </a:xfrm>
              <a:prstGeom prst="rect">
                <a:avLst/>
              </a:prstGeom>
              <a:blipFill>
                <a:blip r:embed="rId4"/>
                <a:stretch>
                  <a:fillRect l="-4464" t="-5128"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1F8FF1-B37A-0141-BCAC-73019E23A5DB}"/>
              </a:ext>
            </a:extLst>
          </p:cNvPr>
          <p:cNvSpPr txBox="1"/>
          <p:nvPr/>
        </p:nvSpPr>
        <p:spPr>
          <a:xfrm>
            <a:off x="9310886" y="4988663"/>
            <a:ext cx="110296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Leaky </a:t>
            </a:r>
            <a:r>
              <a:rPr kumimoji="1" lang="en-US" altLang="ko-Kore-KR" sz="4400" b="1" dirty="0" err="1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ReLU</a:t>
            </a:r>
            <a:endParaRPr kumimoji="1" lang="en-US" altLang="ko-Kore-KR" sz="4400" b="1" dirty="0"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r>
              <a:rPr kumimoji="1"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퍼포먼스 적으로 조금 손해볼 수 있으나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saturation 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문제나 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dying </a:t>
            </a:r>
            <a:r>
              <a:rPr kumimoji="1" lang="en-US" altLang="ko-KR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ReLU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문제를 조금 완화한다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r>
              <a:rPr kumimoji="1" lang="en-US" altLang="ko-KR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ReLU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대비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데이터가 작을 때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오버피팅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될 수도 있다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1" name="Picture 2" descr="Nonlinear function. (a) Sigmoid function; (b) Tanh function; (c) ReLU function; (d) Leaky ReLU function.">
            <a:extLst>
              <a:ext uri="{FF2B5EF4-FFF2-40B4-BE49-F238E27FC236}">
                <a16:creationId xmlns:a16="http://schemas.microsoft.com/office/drawing/2014/main" id="{C661C661-7ABD-134C-9AB1-FCA46EF6C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2" t="47431"/>
          <a:stretch/>
        </p:blipFill>
        <p:spPr bwMode="auto">
          <a:xfrm>
            <a:off x="1846685" y="3157135"/>
            <a:ext cx="6883181" cy="435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685989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비선형 </a:t>
            </a:r>
            <a:r>
              <a:rPr lang="en-US" altLang="ko-Kore-KR" dirty="0"/>
              <a:t>(non-linear) </a:t>
            </a:r>
            <a:r>
              <a:rPr lang="ko-Kore-KR" altLang="en-US" dirty="0"/>
              <a:t>활성 함수 </a:t>
            </a:r>
            <a:r>
              <a:rPr lang="en-US" altLang="ko-Kore-KR" dirty="0"/>
              <a:t>(activation function)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일반화 된 </a:t>
            </a:r>
            <a:r>
              <a:rPr lang="en-US" altLang="ko-Kore-KR" dirty="0" err="1"/>
              <a:t>ReLU</a:t>
            </a:r>
            <a:r>
              <a:rPr lang="en-US" altLang="ko-Kore-KR" dirty="0"/>
              <a:t> (Rectified linear unit; </a:t>
            </a:r>
            <a:r>
              <a:rPr lang="ko-Kore-KR" altLang="en-US" dirty="0"/>
              <a:t>정류 선형 유닛</a:t>
            </a:r>
            <a:r>
              <a:rPr lang="en-US" altLang="ko-Kore-KR" dirty="0"/>
              <a:t>) 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4083E-F6E3-E24C-944A-E602CDB4477A}"/>
                  </a:ext>
                </a:extLst>
              </p:cNvPr>
              <p:cNvSpPr txBox="1"/>
              <p:nvPr/>
            </p:nvSpPr>
            <p:spPr>
              <a:xfrm>
                <a:off x="1969198" y="8134577"/>
                <a:ext cx="5685504" cy="2462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ko-Kore-KR" sz="3200" dirty="0"/>
                  <a:t>Let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kumimoji="1" lang="en-US" altLang="ko-Kore-KR" sz="32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ko-Kore-KR" sz="32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ko-Kore-KR" sz="32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kumimoji="1" lang="ko-Kore-KR" altLang="en-US" sz="3200" dirty="0"/>
              </a:p>
              <a:p>
                <a:r>
                  <a:rPr kumimoji="1" lang="en-US" altLang="ko-Kore-KR" sz="3200" b="0" i="1" dirty="0">
                    <a:latin typeface="Cambria Math" panose="02040503050406030204" pitchFamily="18" charset="0"/>
                  </a:rPr>
                  <a:t>ELU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en-US" altLang="ko-Kore-KR" sz="3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ore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32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en-US" altLang="ko-Kore-KR" sz="32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4083E-F6E3-E24C-944A-E602CDB44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98" y="8134577"/>
                <a:ext cx="5685504" cy="2462213"/>
              </a:xfrm>
              <a:prstGeom prst="rect">
                <a:avLst/>
              </a:prstGeom>
              <a:blipFill>
                <a:blip r:embed="rId4"/>
                <a:stretch>
                  <a:fillRect l="-4464" t="-5128"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1F8FF1-B37A-0141-BCAC-73019E23A5DB}"/>
              </a:ext>
            </a:extLst>
          </p:cNvPr>
          <p:cNvSpPr txBox="1"/>
          <p:nvPr/>
        </p:nvSpPr>
        <p:spPr>
          <a:xfrm>
            <a:off x="9310886" y="4988663"/>
            <a:ext cx="1102966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ELU (exponential Linear Unit)</a:t>
            </a:r>
          </a:p>
          <a:p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endParaRPr kumimoji="1"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Leaky 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보단 자연스럽게 바꾼다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A2689-E58A-844F-B6E0-43363BDA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66" y="3657625"/>
            <a:ext cx="4653856" cy="38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1F174C8-0889-D844-9032-581BC8F89C35}"/>
              </a:ext>
            </a:extLst>
          </p:cNvPr>
          <p:cNvSpPr/>
          <p:nvPr/>
        </p:nvSpPr>
        <p:spPr>
          <a:xfrm>
            <a:off x="3859534" y="11932532"/>
            <a:ext cx="17980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400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Clevert</a:t>
            </a:r>
            <a:r>
              <a:rPr lang="en" altLang="ko-Kore-KR" sz="24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2400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Djork-Arné</a:t>
            </a:r>
            <a:r>
              <a:rPr lang="en" altLang="ko-Kore-KR" sz="24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Thomas </a:t>
            </a:r>
            <a:r>
              <a:rPr lang="en" altLang="ko-Kore-KR" sz="2400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Unterthiner</a:t>
            </a:r>
            <a:r>
              <a:rPr lang="en" altLang="ko-Kore-KR" sz="24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Sepp </a:t>
            </a:r>
            <a:r>
              <a:rPr lang="en" altLang="ko-Kore-KR" sz="2400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Hochreiter</a:t>
            </a:r>
            <a:r>
              <a:rPr lang="en" altLang="ko-Kore-KR" sz="24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"Fast and accurate deep network learning by exponential linear units (</a:t>
            </a:r>
            <a:r>
              <a:rPr lang="en" altLang="ko-Kore-KR" sz="2400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elus</a:t>
            </a:r>
            <a:r>
              <a:rPr lang="en" altLang="ko-Kore-KR" sz="24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)." </a:t>
            </a:r>
            <a:r>
              <a:rPr lang="en" altLang="ko-Kore-KR" sz="2400" i="1" dirty="0" err="1">
                <a:solidFill>
                  <a:srgbClr val="222222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arXiv</a:t>
            </a:r>
            <a:r>
              <a:rPr lang="en" altLang="ko-Kore-KR" sz="2400" i="1" dirty="0">
                <a:solidFill>
                  <a:srgbClr val="222222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preprint arXiv:1511.07289</a:t>
            </a:r>
            <a:r>
              <a:rPr lang="en" altLang="ko-Kore-KR" sz="24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(2015).</a:t>
            </a:r>
            <a:endParaRPr lang="ko-Kore-KR" altLang="en-US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73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685989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비선형 </a:t>
            </a:r>
            <a:r>
              <a:rPr lang="en-US" altLang="ko-Kore-KR" dirty="0"/>
              <a:t>(non-linear) </a:t>
            </a:r>
            <a:r>
              <a:rPr lang="ko-Kore-KR" altLang="en-US" dirty="0"/>
              <a:t>활성 함수 </a:t>
            </a:r>
            <a:r>
              <a:rPr lang="en-US" altLang="ko-Kore-KR" dirty="0"/>
              <a:t>(activation function)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일반화 된 </a:t>
            </a:r>
            <a:r>
              <a:rPr lang="en-US" altLang="ko-Kore-KR" dirty="0" err="1"/>
              <a:t>ReLU</a:t>
            </a:r>
            <a:r>
              <a:rPr lang="en-US" altLang="ko-Kore-KR" dirty="0"/>
              <a:t> (Rectified linear unit; </a:t>
            </a:r>
            <a:r>
              <a:rPr lang="ko-Kore-KR" altLang="en-US" dirty="0"/>
              <a:t>정류 선형 유닛</a:t>
            </a:r>
            <a:r>
              <a:rPr lang="en-US" altLang="ko-Kore-KR" dirty="0"/>
              <a:t>) 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1F8FF1-B37A-0141-BCAC-73019E23A5DB}"/>
                  </a:ext>
                </a:extLst>
              </p:cNvPr>
              <p:cNvSpPr txBox="1"/>
              <p:nvPr/>
            </p:nvSpPr>
            <p:spPr>
              <a:xfrm>
                <a:off x="1894062" y="7801555"/>
                <a:ext cx="17078332" cy="4858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44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Maxout Units</a:t>
                </a:r>
                <a:endParaRPr kumimoji="1"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ore-KR" sz="3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ko-Kore-KR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  <a:p>
                <a:endParaRPr kumimoji="1" lang="en-US" altLang="ko-KR" sz="3200" b="0" dirty="0"/>
              </a:p>
              <a:p>
                <a:endParaRPr kumimoji="1" lang="ko-Kore-KR" alt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z</a:t>
                </a:r>
                <a:r>
                  <a:rPr kumimoji="1" lang="ko-KR" altLang="en-US" sz="32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다른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sz="32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en-US" altLang="ko-Kore-KR" sz="3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ko-Kore-KR" sz="32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값으로 넣고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각각의 유닛들의 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max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값을 취한다 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Universal approximation theorem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볼록 함수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(convex)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점차 </a:t>
                </a:r>
                <a:r>
                  <a:rPr kumimoji="1" lang="ko-KR" altLang="en-US" sz="32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근사함을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나타낸다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1F8FF1-B37A-0141-BCAC-73019E23A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7801555"/>
                <a:ext cx="17078332" cy="4858125"/>
              </a:xfrm>
              <a:prstGeom prst="rect">
                <a:avLst/>
              </a:prstGeom>
              <a:blipFill>
                <a:blip r:embed="rId4"/>
                <a:stretch>
                  <a:fillRect l="-1487" t="-26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132" name="Picture 4" descr="enter image description here">
            <a:extLst>
              <a:ext uri="{FF2B5EF4-FFF2-40B4-BE49-F238E27FC236}">
                <a16:creationId xmlns:a16="http://schemas.microsoft.com/office/drawing/2014/main" id="{60CEBFDC-14B8-2C48-A1E2-E5D412AF5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04"/>
          <a:stretch/>
        </p:blipFill>
        <p:spPr bwMode="auto">
          <a:xfrm>
            <a:off x="4414342" y="3419193"/>
            <a:ext cx="15211926" cy="383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80F8BE4-E04D-E241-B04D-62761FC8729E}"/>
              </a:ext>
            </a:extLst>
          </p:cNvPr>
          <p:cNvSpPr/>
          <p:nvPr/>
        </p:nvSpPr>
        <p:spPr>
          <a:xfrm>
            <a:off x="5926510" y="13120743"/>
            <a:ext cx="10594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et al. "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Maxout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networks."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International conference on machine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PMLR, 2013.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7661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목적함수</a:t>
            </a:r>
            <a:r>
              <a:rPr lang="en-US" altLang="ko-Kore-KR" dirty="0"/>
              <a:t>: </a:t>
            </a:r>
            <a:r>
              <a:rPr lang="ko-Kore-KR" altLang="en-US" dirty="0"/>
              <a:t>비용 함수 </a:t>
            </a:r>
            <a:r>
              <a:rPr lang="en-US" altLang="ko-Kore-KR" dirty="0"/>
              <a:t>(cost function)</a:t>
            </a:r>
            <a:r>
              <a:rPr lang="ko-Kore-KR" altLang="en-US" dirty="0"/>
              <a:t>와</a:t>
            </a:r>
            <a:r>
              <a:rPr lang="en-US" altLang="ko-Kore-KR" dirty="0"/>
              <a:t> </a:t>
            </a:r>
            <a:r>
              <a:rPr lang="ko-Kore-KR" altLang="en-US" dirty="0"/>
              <a:t>출력 유닛 </a:t>
            </a:r>
            <a:r>
              <a:rPr lang="en-US" altLang="ko-Kore-KR" dirty="0"/>
              <a:t>(output unit)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831DD82-FC9F-514B-9604-9AA411709011}"/>
                  </a:ext>
                </a:extLst>
              </p:cNvPr>
              <p:cNvSpPr/>
              <p:nvPr/>
            </p:nvSpPr>
            <p:spPr>
              <a:xfrm>
                <a:off x="2555686" y="3706693"/>
                <a:ext cx="17628408" cy="7524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ore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ANN</a:t>
                </a:r>
                <a:r>
                  <a:rPr lang="ko-Kore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최적화 하기위한 목적 함수</a:t>
                </a:r>
                <a:r>
                  <a:rPr lang="en-US" altLang="ko-Kore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 </a:t>
                </a:r>
                <a:r>
                  <a:rPr lang="ko-Kore-KR" altLang="en-US" sz="3200" b="1" dirty="0">
                    <a:solidFill>
                      <a:srgbClr val="000000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비용 함수</a:t>
                </a:r>
                <a:r>
                  <a:rPr lang="en-US" altLang="ko-Kore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(cost function</a:t>
                </a:r>
                <a:r>
                  <a:rPr lang="en-US" altLang="ko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r>
                  <a:rPr lang="en-US" altLang="ko-Kore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보통</a:t>
                </a:r>
                <a:r>
                  <a:rPr lang="en-US" altLang="ko-Kore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가능도함수를 최대화 </a:t>
                </a:r>
                <a:r>
                  <a:rPr lang="en-US" altLang="ko-Kore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(maximum likelihood)</a:t>
                </a:r>
                <a:r>
                  <a:rPr lang="ko-Kore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하는 방법을 선택한다</a:t>
                </a:r>
                <a:r>
                  <a:rPr lang="en-US" altLang="ko-Kore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lang="en-US" altLang="ko-Kore-KR" sz="3200" dirty="0">
                  <a:solidFill>
                    <a:srgbClr val="0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ore-KR" sz="3200" dirty="0">
                  <a:solidFill>
                    <a:srgbClr val="0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ore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ore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sSub>
                      <m:sSubPr>
                        <m:ctrlPr>
                          <a:rPr lang="en-US" altLang="ko-Kore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lang="en-US" altLang="ko-Kore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  <m:r>
                      <a:rPr lang="en-US" altLang="ko-Kore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ore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이고</a:t>
                </a:r>
                <a:r>
                  <a:rPr lang="en-US" altLang="ko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en-US" altLang="ko-Kore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lang="ko-Kore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</a:t>
                </a:r>
                <a:r>
                  <a:rPr lang="en-US" altLang="ko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인풋</a:t>
                </a:r>
                <a:r>
                  <a:rPr lang="en-US" altLang="ko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y</a:t>
                </a:r>
                <a:r>
                  <a:rPr lang="ko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아웃풋</a:t>
                </a:r>
                <a:r>
                  <a:rPr lang="en-US" altLang="ko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ko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라벨</a:t>
                </a:r>
                <a:r>
                  <a:rPr lang="en-US" altLang="ko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)), </a:t>
                </a: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</m:oMath>
                </a14:m>
                <a:r>
                  <a:rPr lang="ko-Kore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학습가능한 파라미터일 때</a:t>
                </a:r>
                <a:r>
                  <a:rPr lang="en-US" altLang="ko-Kore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ko-Kore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모델이 추론하는 확률 분포를</a:t>
                </a:r>
                <a:endParaRPr lang="en-US" altLang="ko-Kore-KR" sz="3200" dirty="0">
                  <a:solidFill>
                    <a:srgbClr val="0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ore-KR" sz="3200" dirty="0">
                  <a:solidFill>
                    <a:srgbClr val="0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𝑞</m:t>
                      </m:r>
                      <m:r>
                        <a:rPr lang="en-US" altLang="ko-Kore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lang="en-US" altLang="ko-Kore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𝑦</m:t>
                      </m:r>
                      <m:r>
                        <a:rPr lang="en-US" altLang="ko-Kore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r>
                        <a:rPr lang="en-US" altLang="ko-Kore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lang="en-US" altLang="ko-Kore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;</m:t>
                      </m:r>
                      <m:r>
                        <a:rPr lang="en-US" altLang="ko-Kore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𝜃</m:t>
                      </m:r>
                      <m:r>
                        <a:rPr lang="en-US" altLang="ko-Kore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ore-KR" sz="3200" dirty="0">
                  <a:solidFill>
                    <a:srgbClr val="0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ore-KR" altLang="en-US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라고 한다면</a:t>
                </a:r>
                <a:r>
                  <a:rPr lang="en-US" altLang="ko-Kore-KR" sz="3200" dirty="0">
                    <a:solidFill>
                      <a:srgbClr val="0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비용 함수는 아래와 같이 정의된다 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지난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theory  session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기억한다면 이것은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cross entropy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!)</a:t>
                </a: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𝐽</m:t>
                    </m:r>
                    <m:d>
                      <m:dPr>
                        <m:ctrlPr>
                          <a:rPr lang="en-US" altLang="ko-Kore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</m:d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=−</m:t>
                    </m:r>
                    <m:sSub>
                      <m:sSubPr>
                        <m:ctrlPr>
                          <a:rPr lang="en-US" altLang="ko-Kore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ore-KR" sz="32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ore-KR" sz="32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ore-KR" sz="32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𝑙𝑜𝑔</m:t>
                    </m:r>
                    <m:sSub>
                      <m:sSubPr>
                        <m:ctrlPr>
                          <a:rPr lang="en-US" altLang="ko-Kore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</m:e>
                      <m:sub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𝑚𝑜𝑑𝑒𝑙</m:t>
                        </m:r>
                      </m:sub>
                    </m:sSub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;</m:t>
                    </m:r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lang="en-US" altLang="ko-Kore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831DD82-FC9F-514B-9604-9AA411709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686" y="3706693"/>
                <a:ext cx="17628408" cy="7524945"/>
              </a:xfrm>
              <a:prstGeom prst="rect">
                <a:avLst/>
              </a:prstGeom>
              <a:blipFill>
                <a:blip r:embed="rId4"/>
                <a:stretch>
                  <a:fillRect l="-864" t="-10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E77618A-6EC2-C14C-991A-74A6374394AE}"/>
                  </a:ext>
                </a:extLst>
              </p:cNvPr>
              <p:cNvSpPr/>
              <p:nvPr/>
            </p:nvSpPr>
            <p:spPr>
              <a:xfrm>
                <a:off x="2221616" y="10966591"/>
                <a:ext cx="12188825" cy="200664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685800" indent="-6858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ore-KR" altLang="en-US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크로스 엔트로피 </a:t>
                </a:r>
                <a:r>
                  <a:rPr lang="en-US" altLang="ko-Kore-KR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(cross-entropy)</a:t>
                </a:r>
                <a:r>
                  <a:rPr lang="en-US" altLang="ko-KR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</a:p>
              <a:p>
                <a:pPr lvl="1" algn="ctr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𝐻</m:t>
                    </m:r>
                    <m:d>
                      <m:dPr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</m:d>
                    <m:r>
                      <a:rPr lang="en-US" altLang="ko-KR" sz="40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≔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4000" i="1"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4000" i="1"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4000" i="1"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  <m:r>
                      <a:rPr lang="en-US" altLang="ko-KR" sz="40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</m:oMath>
                </a14:m>
                <a:r>
                  <a:rPr lang="en-US" altLang="ko-KR" sz="4000" i="1" dirty="0">
                    <a:ea typeface="Spoqa Han Sans Neo Bold" panose="020B0500000000000000" pitchFamily="34" charset="-128"/>
                  </a:rPr>
                  <a:t> 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ko-KR" sz="3200" dirty="0"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E77618A-6EC2-C14C-991A-74A637439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616" y="10966591"/>
                <a:ext cx="12188825" cy="2006640"/>
              </a:xfrm>
              <a:prstGeom prst="rect">
                <a:avLst/>
              </a:prstGeom>
              <a:blipFill>
                <a:blip r:embed="rId5"/>
                <a:stretch>
                  <a:fillRect l="-1561" t="-5660" b="-635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429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목적함수</a:t>
            </a:r>
            <a:r>
              <a:rPr lang="en-US" altLang="ko-Kore-KR" dirty="0"/>
              <a:t>: </a:t>
            </a:r>
            <a:r>
              <a:rPr lang="ko-Kore-KR" altLang="en-US" dirty="0"/>
              <a:t>비용 함수 </a:t>
            </a:r>
            <a:r>
              <a:rPr lang="en-US" altLang="ko-Kore-KR" dirty="0"/>
              <a:t>(cost function)</a:t>
            </a:r>
            <a:r>
              <a:rPr lang="ko-Kore-KR" altLang="en-US" dirty="0"/>
              <a:t>와</a:t>
            </a:r>
            <a:r>
              <a:rPr lang="en-US" altLang="ko-Kore-KR" dirty="0"/>
              <a:t> </a:t>
            </a:r>
            <a:r>
              <a:rPr lang="ko-Kore-KR" altLang="en-US" dirty="0"/>
              <a:t>출력 유닛 </a:t>
            </a:r>
            <a:r>
              <a:rPr lang="en-US" altLang="ko-Kore-KR" dirty="0"/>
              <a:t>(output unit)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831DD82-FC9F-514B-9604-9AA411709011}"/>
                  </a:ext>
                </a:extLst>
              </p:cNvPr>
              <p:cNvSpPr/>
              <p:nvPr/>
            </p:nvSpPr>
            <p:spPr>
              <a:xfrm>
                <a:off x="2470126" y="5213763"/>
                <a:ext cx="17628408" cy="5757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ore-KR" sz="44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𝐽</m:t>
                    </m:r>
                    <m:d>
                      <m:dPr>
                        <m:ctrlPr>
                          <a:rPr lang="en-US" altLang="ko-Kore-KR" sz="44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44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</m:d>
                    <m:r>
                      <a:rPr lang="en-US" altLang="ko-Kore-KR" sz="44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=−</m:t>
                    </m:r>
                    <m:sSub>
                      <m:sSubPr>
                        <m:ctrlPr>
                          <a:rPr lang="en-US" altLang="ko-Kore-KR" sz="44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44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lang="en-US" altLang="ko-Kore-KR" sz="44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ore-KR" sz="44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lang="en-US" altLang="ko-Kore-KR" sz="44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  <m:r>
                          <a:rPr lang="en-US" altLang="ko-Kore-KR" sz="44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ore-KR" sz="44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ore-KR" sz="44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ore-KR" sz="44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altLang="ko-Kore-KR" sz="44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𝑙𝑜𝑔</m:t>
                    </m:r>
                    <m:sSub>
                      <m:sSubPr>
                        <m:ctrlPr>
                          <a:rPr lang="en-US" altLang="ko-Kore-KR" sz="4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4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𝒒</m:t>
                        </m:r>
                      </m:e>
                      <m:sub>
                        <m:r>
                          <a:rPr lang="en-US" altLang="ko-Kore-KR" sz="4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𝒎𝒐𝒅𝒆𝒍</m:t>
                        </m:r>
                      </m:sub>
                    </m:sSub>
                    <m:r>
                      <a:rPr lang="en-US" altLang="ko-Kore-KR" sz="4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ore-KR" sz="4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𝒚</m:t>
                    </m:r>
                    <m:r>
                      <a:rPr lang="en-US" altLang="ko-Kore-KR" sz="4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ore-KR" sz="4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𝒙</m:t>
                    </m:r>
                    <m:r>
                      <a:rPr lang="en-US" altLang="ko-Kore-KR" sz="4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;</m:t>
                    </m:r>
                    <m:r>
                      <a:rPr lang="en-US" altLang="ko-Kore-KR" sz="4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𝜽</m:t>
                    </m:r>
                    <m:r>
                      <a:rPr lang="en-US" altLang="ko-Kore-KR" sz="4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ore-KR" sz="4400" b="1" dirty="0">
                    <a:solidFill>
                      <a:schemeClr val="accent1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.</a:t>
                </a:r>
                <a:endParaRPr lang="en-US" altLang="ko-Kore-KR" sz="4400" b="1" dirty="0"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lang="en-US" altLang="ko-Kore-KR" sz="3200" dirty="0">
                  <a:solidFill>
                    <a:srgbClr val="0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ore-KR" sz="3200" dirty="0">
                  <a:solidFill>
                    <a:srgbClr val="0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ore-KR" sz="3200" dirty="0">
                  <a:solidFill>
                    <a:srgbClr val="0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위의 최대 가능도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(MLE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기반의 비용 함수를 그대로 사용한다면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lang="en-US" altLang="ko-Kore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  <m:r>
                      <a:rPr lang="en-US" altLang="ko-Kore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데이터의 값으로 바꿀 수 없는 값이므로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우리가 해야하는 것은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</m:e>
                      <m:sub>
                        <m:r>
                          <a:rPr lang="en-US" altLang="ko-Kore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𝑚𝑜𝑑𝑒𝑙</m:t>
                        </m:r>
                      </m:sub>
                    </m:sSub>
                    <m:r>
                      <a:rPr lang="en-US" altLang="ko-Kore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ore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ore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ore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ore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;</m:t>
                    </m:r>
                    <m:r>
                      <a:rPr lang="en-US" altLang="ko-Kore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lang="en-US" altLang="ko-Kore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구하는 것으로 압축할 수 있다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이는 결과적으로 모델링을 잘하는 것이다 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모델을 다르게 바꿔 만들면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비용 함수도 따라서 같이 바뀌는 것이다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831DD82-FC9F-514B-9604-9AA411709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126" y="5213763"/>
                <a:ext cx="17628408" cy="5757282"/>
              </a:xfrm>
              <a:prstGeom prst="rect">
                <a:avLst/>
              </a:prstGeom>
              <a:blipFill>
                <a:blip r:embed="rId4"/>
                <a:stretch>
                  <a:fillRect l="-864" t="-1978" b="-24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22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목적함수</a:t>
            </a:r>
            <a:r>
              <a:rPr lang="en-US" altLang="ko-Kore-KR" dirty="0"/>
              <a:t>: </a:t>
            </a:r>
            <a:r>
              <a:rPr lang="ko-Kore-KR" altLang="en-US" dirty="0"/>
              <a:t>비용 함수 </a:t>
            </a:r>
            <a:r>
              <a:rPr lang="en-US" altLang="ko-Kore-KR" dirty="0"/>
              <a:t>(cost function)</a:t>
            </a:r>
            <a:r>
              <a:rPr lang="ko-Kore-KR" altLang="en-US" dirty="0"/>
              <a:t>와</a:t>
            </a:r>
            <a:r>
              <a:rPr lang="en-US" altLang="ko-Kore-KR" dirty="0"/>
              <a:t> </a:t>
            </a:r>
            <a:r>
              <a:rPr lang="ko-Kore-KR" altLang="en-US" dirty="0"/>
              <a:t>출력 유닛 </a:t>
            </a:r>
            <a:r>
              <a:rPr lang="en-US" altLang="ko-Kore-KR" dirty="0"/>
              <a:t>(output unit)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5887" y="12970017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C47D82-7972-2645-9694-A5604B95DCEE}"/>
              </a:ext>
            </a:extLst>
          </p:cNvPr>
          <p:cNvGrpSpPr/>
          <p:nvPr/>
        </p:nvGrpSpPr>
        <p:grpSpPr>
          <a:xfrm>
            <a:off x="4832165" y="4205533"/>
            <a:ext cx="10297144" cy="8658663"/>
            <a:chOff x="2441341" y="1468536"/>
            <a:chExt cx="6246987" cy="5252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9B3FC64C-A3AA-9F40-9674-9411236C2384}"/>
                    </a:ext>
                  </a:extLst>
                </p:cNvPr>
                <p:cNvSpPr/>
                <p:nvPr/>
              </p:nvSpPr>
              <p:spPr>
                <a:xfrm>
                  <a:off x="2441341" y="298415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9B3FC64C-A3AA-9F40-9674-9411236C23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341" y="2984159"/>
                  <a:ext cx="667030" cy="60639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24F09DB6-4E3F-C54B-BC07-4D51BB5054E9}"/>
                    </a:ext>
                  </a:extLst>
                </p:cNvPr>
                <p:cNvSpPr/>
                <p:nvPr/>
              </p:nvSpPr>
              <p:spPr>
                <a:xfrm>
                  <a:off x="2441341" y="474641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24F09DB6-4E3F-C54B-BC07-4D51BB5054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341" y="4746419"/>
                  <a:ext cx="667030" cy="60639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421C72A3-2A81-A447-A8D2-9BB930A1E065}"/>
                    </a:ext>
                  </a:extLst>
                </p:cNvPr>
                <p:cNvSpPr/>
                <p:nvPr/>
              </p:nvSpPr>
              <p:spPr>
                <a:xfrm>
                  <a:off x="2441341" y="204750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421C72A3-2A81-A447-A8D2-9BB930A1E0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341" y="2047504"/>
                  <a:ext cx="667030" cy="60639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93989AC1-28D6-BA47-A55E-B0DD4B281826}"/>
                    </a:ext>
                  </a:extLst>
                </p:cNvPr>
                <p:cNvSpPr/>
                <p:nvPr/>
              </p:nvSpPr>
              <p:spPr>
                <a:xfrm>
                  <a:off x="2441341" y="5684430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93989AC1-28D6-BA47-A55E-B0DD4B2818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341" y="5684430"/>
                  <a:ext cx="667030" cy="60639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F5AE2F-7BA7-BD49-BBFF-2103A764894C}"/>
                </a:ext>
              </a:extLst>
            </p:cNvPr>
            <p:cNvSpPr txBox="1"/>
            <p:nvPr/>
          </p:nvSpPr>
          <p:spPr>
            <a:xfrm>
              <a:off x="2647257" y="3774552"/>
              <a:ext cx="172326" cy="8402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endParaRPr kumimoji="1" lang="ko-KR" altLang="en-US" sz="2800" b="1" dirty="0">
                <a:latin typeface="Helvetica" pitchFamily="2" charset="0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77F5C9B-3639-E14F-87DA-18D3AE87E2D1}"/>
                </a:ext>
              </a:extLst>
            </p:cNvPr>
            <p:cNvCxnSpPr>
              <a:cxnSpLocks/>
              <a:stCxn id="49" idx="6"/>
              <a:endCxn id="58" idx="2"/>
            </p:cNvCxnSpPr>
            <p:nvPr/>
          </p:nvCxnSpPr>
          <p:spPr>
            <a:xfrm flipV="1">
              <a:off x="3108371" y="1771732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6010E5F-D3D4-4542-A027-7DF3EBB9967C}"/>
                </a:ext>
              </a:extLst>
            </p:cNvPr>
            <p:cNvCxnSpPr>
              <a:cxnSpLocks/>
              <a:stCxn id="47" idx="6"/>
              <a:endCxn id="58" idx="2"/>
            </p:cNvCxnSpPr>
            <p:nvPr/>
          </p:nvCxnSpPr>
          <p:spPr>
            <a:xfrm flipV="1">
              <a:off x="3108371" y="1771732"/>
              <a:ext cx="1367904" cy="1515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5E0ECC7-7A4A-1145-971F-36EDCD6CDEE2}"/>
                </a:ext>
              </a:extLst>
            </p:cNvPr>
            <p:cNvCxnSpPr>
              <a:cxnSpLocks/>
              <a:stCxn id="48" idx="6"/>
              <a:endCxn id="58" idx="2"/>
            </p:cNvCxnSpPr>
            <p:nvPr/>
          </p:nvCxnSpPr>
          <p:spPr>
            <a:xfrm flipV="1">
              <a:off x="3108371" y="1771732"/>
              <a:ext cx="1367904" cy="32778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A17D6AD-2D24-1044-AEF7-451F5309EC0D}"/>
                </a:ext>
              </a:extLst>
            </p:cNvPr>
            <p:cNvCxnSpPr>
              <a:cxnSpLocks/>
              <a:stCxn id="50" idx="6"/>
              <a:endCxn id="58" idx="2"/>
            </p:cNvCxnSpPr>
            <p:nvPr/>
          </p:nvCxnSpPr>
          <p:spPr>
            <a:xfrm flipV="1">
              <a:off x="3108371" y="1771732"/>
              <a:ext cx="1367904" cy="42158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8D89EA3F-58F5-FB48-98B6-11401931FCE8}"/>
                    </a:ext>
                  </a:extLst>
                </p:cNvPr>
                <p:cNvSpPr/>
                <p:nvPr/>
              </p:nvSpPr>
              <p:spPr>
                <a:xfrm>
                  <a:off x="4476275" y="2405191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8D89EA3F-58F5-FB48-98B6-11401931FC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275" y="2405191"/>
                  <a:ext cx="667030" cy="60639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788CD124-64E4-3C47-86A6-1884D46FF0E0}"/>
                    </a:ext>
                  </a:extLst>
                </p:cNvPr>
                <p:cNvSpPr/>
                <p:nvPr/>
              </p:nvSpPr>
              <p:spPr>
                <a:xfrm>
                  <a:off x="4476275" y="5177101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788CD124-64E4-3C47-86A6-1884D46FF0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275" y="5177101"/>
                  <a:ext cx="667030" cy="60639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DC5731A9-1A87-F440-9E04-C409C3F09FC1}"/>
                    </a:ext>
                  </a:extLst>
                </p:cNvPr>
                <p:cNvSpPr/>
                <p:nvPr/>
              </p:nvSpPr>
              <p:spPr>
                <a:xfrm>
                  <a:off x="4476275" y="1468536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DC5731A9-1A87-F440-9E04-C409C3F09F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275" y="1468536"/>
                  <a:ext cx="667030" cy="60639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94E6BD6F-BEC5-A348-9E65-2A8570DD5FB8}"/>
                    </a:ext>
                  </a:extLst>
                </p:cNvPr>
                <p:cNvSpPr/>
                <p:nvPr/>
              </p:nvSpPr>
              <p:spPr>
                <a:xfrm>
                  <a:off x="4476275" y="611511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94E6BD6F-BEC5-A348-9E65-2A8570DD5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275" y="6115112"/>
                  <a:ext cx="667030" cy="60639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27496775-E629-0248-B020-AD96D9F86895}"/>
                </a:ext>
              </a:extLst>
            </p:cNvPr>
            <p:cNvCxnSpPr>
              <a:cxnSpLocks/>
              <a:stCxn id="63" idx="6"/>
              <a:endCxn id="68" idx="2"/>
            </p:cNvCxnSpPr>
            <p:nvPr/>
          </p:nvCxnSpPr>
          <p:spPr>
            <a:xfrm>
              <a:off x="7178239" y="2316415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78C4A7A8-7EDF-FD42-8608-8AA0EEE3908F}"/>
                    </a:ext>
                  </a:extLst>
                </p:cNvPr>
                <p:cNvSpPr/>
                <p:nvPr/>
              </p:nvSpPr>
              <p:spPr>
                <a:xfrm>
                  <a:off x="6511209" y="294987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78C4A7A8-7EDF-FD42-8608-8AA0EEE390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209" y="2949874"/>
                  <a:ext cx="667030" cy="60639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CECDBD4D-9BEF-0740-A90E-2C1EFDE12112}"/>
                    </a:ext>
                  </a:extLst>
                </p:cNvPr>
                <p:cNvSpPr/>
                <p:nvPr/>
              </p:nvSpPr>
              <p:spPr>
                <a:xfrm>
                  <a:off x="6511209" y="500056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CECDBD4D-9BEF-0740-A90E-2C1EFDE121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209" y="5000564"/>
                  <a:ext cx="667030" cy="606391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BA0F5A5F-0691-B94D-9CBC-BD5C5D09AC40}"/>
                    </a:ext>
                  </a:extLst>
                </p:cNvPr>
                <p:cNvSpPr/>
                <p:nvPr/>
              </p:nvSpPr>
              <p:spPr>
                <a:xfrm>
                  <a:off x="6511209" y="201321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BA0F5A5F-0691-B94D-9CBC-BD5C5D09A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209" y="2013219"/>
                  <a:ext cx="667030" cy="606391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A480D45-EF7E-D245-97E2-E7B564E0F1BB}"/>
                </a:ext>
              </a:extLst>
            </p:cNvPr>
            <p:cNvSpPr txBox="1"/>
            <p:nvPr/>
          </p:nvSpPr>
          <p:spPr>
            <a:xfrm>
              <a:off x="4685412" y="3586947"/>
              <a:ext cx="172326" cy="8402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endParaRPr kumimoji="1" lang="ko-KR" altLang="en-US" sz="2800" b="1" dirty="0">
                <a:latin typeface="Helvetica" pitchFamily="2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71A82B-6D1E-2C49-93E8-2F2ED555037D}"/>
                </a:ext>
              </a:extLst>
            </p:cNvPr>
            <p:cNvSpPr txBox="1"/>
            <p:nvPr/>
          </p:nvSpPr>
          <p:spPr>
            <a:xfrm>
              <a:off x="6723537" y="3886529"/>
              <a:ext cx="172326" cy="8402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endParaRPr kumimoji="1" lang="ko-KR" altLang="en-US" sz="2800" b="1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831ABDAA-6FAE-A04D-9B67-E7B16C8BFA4E}"/>
                    </a:ext>
                  </a:extLst>
                </p:cNvPr>
                <p:cNvSpPr/>
                <p:nvPr/>
              </p:nvSpPr>
              <p:spPr>
                <a:xfrm>
                  <a:off x="8021298" y="294987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831ABDAA-6FAE-A04D-9B67-E7B16C8BFA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1298" y="2949874"/>
                  <a:ext cx="667030" cy="606391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18DBBAA0-D92B-D640-9A83-F78E688C3DB1}"/>
                    </a:ext>
                  </a:extLst>
                </p:cNvPr>
                <p:cNvSpPr/>
                <p:nvPr/>
              </p:nvSpPr>
              <p:spPr>
                <a:xfrm>
                  <a:off x="8021298" y="500056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18DBBAA0-D92B-D640-9A83-F78E688C3D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1298" y="5000564"/>
                  <a:ext cx="667030" cy="606391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7932D0B7-21BD-C843-B146-4A4137E3896F}"/>
                    </a:ext>
                  </a:extLst>
                </p:cNvPr>
                <p:cNvSpPr/>
                <p:nvPr/>
              </p:nvSpPr>
              <p:spPr>
                <a:xfrm>
                  <a:off x="8021298" y="201321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7932D0B7-21BD-C843-B146-4A4137E389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1298" y="2013219"/>
                  <a:ext cx="667030" cy="60639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64FE2BC-E33B-8047-9C7D-C1BCA72D5853}"/>
                </a:ext>
              </a:extLst>
            </p:cNvPr>
            <p:cNvSpPr txBox="1"/>
            <p:nvPr/>
          </p:nvSpPr>
          <p:spPr>
            <a:xfrm>
              <a:off x="8233626" y="3901211"/>
              <a:ext cx="172326" cy="8402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br>
                <a:rPr kumimoji="1" lang="en-US" altLang="ko-KR" sz="2800" b="1" dirty="0">
                  <a:latin typeface="Helvetica" pitchFamily="2" charset="0"/>
                </a:rPr>
              </a:br>
              <a:r>
                <a:rPr kumimoji="1" lang="en-US" altLang="ko-KR" sz="2800" b="1" dirty="0">
                  <a:latin typeface="Helvetica" pitchFamily="2" charset="0"/>
                </a:rPr>
                <a:t>.</a:t>
              </a:r>
              <a:endParaRPr kumimoji="1" lang="ko-KR" altLang="en-US" sz="2800" b="1" dirty="0">
                <a:latin typeface="Helvetica" pitchFamily="2" charset="0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69DA1F70-521C-2C49-99F6-50A0EE4C9201}"/>
                </a:ext>
              </a:extLst>
            </p:cNvPr>
            <p:cNvCxnSpPr>
              <a:cxnSpLocks/>
              <a:stCxn id="61" idx="6"/>
              <a:endCxn id="66" idx="2"/>
            </p:cNvCxnSpPr>
            <p:nvPr/>
          </p:nvCxnSpPr>
          <p:spPr>
            <a:xfrm>
              <a:off x="7178239" y="3253070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9860389-E497-AF41-A84D-1EDCD3A1FDED}"/>
                </a:ext>
              </a:extLst>
            </p:cNvPr>
            <p:cNvCxnSpPr>
              <a:cxnSpLocks/>
              <a:stCxn id="62" idx="6"/>
              <a:endCxn id="67" idx="2"/>
            </p:cNvCxnSpPr>
            <p:nvPr/>
          </p:nvCxnSpPr>
          <p:spPr>
            <a:xfrm>
              <a:off x="7178239" y="5303760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CAB13B89-9068-F746-BB7C-435CB17ECF49}"/>
                </a:ext>
              </a:extLst>
            </p:cNvPr>
            <p:cNvCxnSpPr>
              <a:cxnSpLocks/>
              <a:stCxn id="49" idx="6"/>
              <a:endCxn id="56" idx="2"/>
            </p:cNvCxnSpPr>
            <p:nvPr/>
          </p:nvCxnSpPr>
          <p:spPr>
            <a:xfrm>
              <a:off x="3108371" y="2350700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C9A56B78-2C20-EE42-9C8D-2162D1CA6F00}"/>
                </a:ext>
              </a:extLst>
            </p:cNvPr>
            <p:cNvCxnSpPr>
              <a:cxnSpLocks/>
              <a:stCxn id="49" idx="6"/>
              <a:endCxn id="57" idx="2"/>
            </p:cNvCxnSpPr>
            <p:nvPr/>
          </p:nvCxnSpPr>
          <p:spPr>
            <a:xfrm>
              <a:off x="3108371" y="2350700"/>
              <a:ext cx="1367904" cy="3129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564DD59F-54FD-784E-B681-A2A96DB64418}"/>
                </a:ext>
              </a:extLst>
            </p:cNvPr>
            <p:cNvCxnSpPr>
              <a:cxnSpLocks/>
              <a:stCxn id="49" idx="6"/>
              <a:endCxn id="59" idx="2"/>
            </p:cNvCxnSpPr>
            <p:nvPr/>
          </p:nvCxnSpPr>
          <p:spPr>
            <a:xfrm>
              <a:off x="3108371" y="2350700"/>
              <a:ext cx="1367904" cy="40676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C9517A5-91C6-434F-9C14-68F171C3ABDB}"/>
                </a:ext>
              </a:extLst>
            </p:cNvPr>
            <p:cNvCxnSpPr>
              <a:cxnSpLocks/>
              <a:stCxn id="47" idx="6"/>
              <a:endCxn id="56" idx="2"/>
            </p:cNvCxnSpPr>
            <p:nvPr/>
          </p:nvCxnSpPr>
          <p:spPr>
            <a:xfrm flipV="1">
              <a:off x="3108371" y="2708387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AB684926-2BCC-FD43-93A7-0F533E2F1A94}"/>
                </a:ext>
              </a:extLst>
            </p:cNvPr>
            <p:cNvCxnSpPr>
              <a:cxnSpLocks/>
              <a:stCxn id="47" idx="6"/>
              <a:endCxn id="57" idx="2"/>
            </p:cNvCxnSpPr>
            <p:nvPr/>
          </p:nvCxnSpPr>
          <p:spPr>
            <a:xfrm>
              <a:off x="3108371" y="3287355"/>
              <a:ext cx="1367904" cy="21929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3F29BDD8-AB43-7F4D-86EB-FF6A37F8CFBB}"/>
                </a:ext>
              </a:extLst>
            </p:cNvPr>
            <p:cNvCxnSpPr>
              <a:cxnSpLocks/>
              <a:stCxn id="47" idx="6"/>
              <a:endCxn id="59" idx="2"/>
            </p:cNvCxnSpPr>
            <p:nvPr/>
          </p:nvCxnSpPr>
          <p:spPr>
            <a:xfrm>
              <a:off x="3108371" y="3287355"/>
              <a:ext cx="1367904" cy="3130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940CA5CA-4869-5748-A22F-1C526B34B119}"/>
                </a:ext>
              </a:extLst>
            </p:cNvPr>
            <p:cNvCxnSpPr>
              <a:cxnSpLocks/>
              <a:stCxn id="48" idx="6"/>
              <a:endCxn id="57" idx="2"/>
            </p:cNvCxnSpPr>
            <p:nvPr/>
          </p:nvCxnSpPr>
          <p:spPr>
            <a:xfrm>
              <a:off x="3108371" y="5049615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9BD24EB-0152-6840-94B3-FE1B8B6E3ED0}"/>
                </a:ext>
              </a:extLst>
            </p:cNvPr>
            <p:cNvCxnSpPr>
              <a:cxnSpLocks/>
              <a:stCxn id="48" idx="6"/>
              <a:endCxn id="59" idx="2"/>
            </p:cNvCxnSpPr>
            <p:nvPr/>
          </p:nvCxnSpPr>
          <p:spPr>
            <a:xfrm>
              <a:off x="3108371" y="5049615"/>
              <a:ext cx="1367904" cy="13686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22490581-BA74-1A44-9077-D1ACCDCFAB61}"/>
                </a:ext>
              </a:extLst>
            </p:cNvPr>
            <p:cNvCxnSpPr>
              <a:cxnSpLocks/>
              <a:stCxn id="50" idx="6"/>
              <a:endCxn id="57" idx="2"/>
            </p:cNvCxnSpPr>
            <p:nvPr/>
          </p:nvCxnSpPr>
          <p:spPr>
            <a:xfrm flipV="1">
              <a:off x="3108371" y="5480297"/>
              <a:ext cx="1367904" cy="507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51EFED80-FCD8-A242-97FC-D2B08841DAEB}"/>
                </a:ext>
              </a:extLst>
            </p:cNvPr>
            <p:cNvCxnSpPr>
              <a:cxnSpLocks/>
              <a:stCxn id="50" idx="6"/>
              <a:endCxn id="59" idx="2"/>
            </p:cNvCxnSpPr>
            <p:nvPr/>
          </p:nvCxnSpPr>
          <p:spPr>
            <a:xfrm>
              <a:off x="3108371" y="5987626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9C401998-4168-F547-94DF-383C53CA27A9}"/>
                </a:ext>
              </a:extLst>
            </p:cNvPr>
            <p:cNvCxnSpPr>
              <a:cxnSpLocks/>
              <a:stCxn id="48" idx="6"/>
              <a:endCxn id="56" idx="2"/>
            </p:cNvCxnSpPr>
            <p:nvPr/>
          </p:nvCxnSpPr>
          <p:spPr>
            <a:xfrm flipV="1">
              <a:off x="3108371" y="2708387"/>
              <a:ext cx="1367904" cy="2341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10FFF99B-8281-D644-8A67-9F0351086432}"/>
                </a:ext>
              </a:extLst>
            </p:cNvPr>
            <p:cNvCxnSpPr>
              <a:cxnSpLocks/>
              <a:stCxn id="50" idx="6"/>
              <a:endCxn id="56" idx="2"/>
            </p:cNvCxnSpPr>
            <p:nvPr/>
          </p:nvCxnSpPr>
          <p:spPr>
            <a:xfrm flipV="1">
              <a:off x="3108371" y="2708387"/>
              <a:ext cx="1367904" cy="3279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E9236F9-070C-CB40-A654-970E6A0B3635}"/>
                </a:ext>
              </a:extLst>
            </p:cNvPr>
            <p:cNvCxnSpPr>
              <a:cxnSpLocks/>
              <a:stCxn id="58" idx="6"/>
              <a:endCxn id="63" idx="2"/>
            </p:cNvCxnSpPr>
            <p:nvPr/>
          </p:nvCxnSpPr>
          <p:spPr>
            <a:xfrm>
              <a:off x="5143305" y="1771732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4724A46A-25B9-264E-8733-3ECB8B025EA6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>
              <a:off x="5143305" y="1771732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A45CA7E1-F8E7-6945-B7FF-788783927868}"/>
                </a:ext>
              </a:extLst>
            </p:cNvPr>
            <p:cNvCxnSpPr>
              <a:cxnSpLocks/>
              <a:stCxn id="58" idx="6"/>
              <a:endCxn id="62" idx="2"/>
            </p:cNvCxnSpPr>
            <p:nvPr/>
          </p:nvCxnSpPr>
          <p:spPr>
            <a:xfrm>
              <a:off x="5143305" y="1771732"/>
              <a:ext cx="1367904" cy="3532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CF28FC6A-9D37-B84D-B5BA-F05EAB069B20}"/>
                </a:ext>
              </a:extLst>
            </p:cNvPr>
            <p:cNvCxnSpPr>
              <a:cxnSpLocks/>
              <a:stCxn id="56" idx="6"/>
              <a:endCxn id="63" idx="2"/>
            </p:cNvCxnSpPr>
            <p:nvPr/>
          </p:nvCxnSpPr>
          <p:spPr>
            <a:xfrm flipV="1">
              <a:off x="5143305" y="2316415"/>
              <a:ext cx="1367904" cy="3919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9A466F58-D0D5-AA4E-B846-EF49CD7BD9F7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5143305" y="2708387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E2D0EEA1-3BB3-074D-93E4-05AF8DD4347F}"/>
                </a:ext>
              </a:extLst>
            </p:cNvPr>
            <p:cNvCxnSpPr>
              <a:cxnSpLocks/>
              <a:stCxn id="56" idx="6"/>
              <a:endCxn id="62" idx="2"/>
            </p:cNvCxnSpPr>
            <p:nvPr/>
          </p:nvCxnSpPr>
          <p:spPr>
            <a:xfrm>
              <a:off x="5143305" y="2708387"/>
              <a:ext cx="1367904" cy="25953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B77F5B9-9B11-D045-BADE-5553A34344C8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 flipV="1">
              <a:off x="5143305" y="2316415"/>
              <a:ext cx="1367904" cy="3163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8693898A-48DB-9746-9D78-67593D508960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 flipV="1">
              <a:off x="5143305" y="3253070"/>
              <a:ext cx="1367904" cy="2227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49790064-8BE9-324B-B9C6-FADDFD44AE69}"/>
                </a:ext>
              </a:extLst>
            </p:cNvPr>
            <p:cNvCxnSpPr>
              <a:cxnSpLocks/>
              <a:stCxn id="57" idx="6"/>
              <a:endCxn id="62" idx="2"/>
            </p:cNvCxnSpPr>
            <p:nvPr/>
          </p:nvCxnSpPr>
          <p:spPr>
            <a:xfrm flipV="1">
              <a:off x="5143305" y="5303760"/>
              <a:ext cx="1367904" cy="176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BE462ABE-E662-A445-A893-73ABE76DA2B6}"/>
                </a:ext>
              </a:extLst>
            </p:cNvPr>
            <p:cNvCxnSpPr>
              <a:cxnSpLocks/>
              <a:stCxn id="59" idx="6"/>
              <a:endCxn id="61" idx="2"/>
            </p:cNvCxnSpPr>
            <p:nvPr/>
          </p:nvCxnSpPr>
          <p:spPr>
            <a:xfrm flipV="1">
              <a:off x="5143305" y="3253070"/>
              <a:ext cx="1367904" cy="3165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FA43A068-AE5C-374B-80D2-EF16F3ED94BB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 flipV="1">
              <a:off x="5143305" y="5303760"/>
              <a:ext cx="1367904" cy="11145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FBBEF305-9D88-DB40-9767-E75C4C198123}"/>
                    </a:ext>
                  </a:extLst>
                </p:cNvPr>
                <p:cNvSpPr/>
                <p:nvPr/>
              </p:nvSpPr>
              <p:spPr>
                <a:xfrm>
                  <a:off x="7382008" y="1900860"/>
                  <a:ext cx="435523" cy="35476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sz="3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sz="32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FBBEF305-9D88-DB40-9767-E75C4C1981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008" y="1900860"/>
                  <a:ext cx="435523" cy="354767"/>
                </a:xfrm>
                <a:prstGeom prst="rect">
                  <a:avLst/>
                </a:prstGeom>
                <a:blipFill>
                  <a:blip r:embed="rId18"/>
                  <a:stretch>
                    <a:fillRect l="-6897" t="-10638" b="-1276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3D1D526-9647-BA42-A30D-4A553E282384}"/>
                    </a:ext>
                  </a:extLst>
                </p:cNvPr>
                <p:cNvSpPr/>
                <p:nvPr/>
              </p:nvSpPr>
              <p:spPr>
                <a:xfrm>
                  <a:off x="7382007" y="2837514"/>
                  <a:ext cx="435523" cy="35476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sz="3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sz="32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sz="32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3D1D526-9647-BA42-A30D-4A553E2823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007" y="2837514"/>
                  <a:ext cx="435523" cy="354767"/>
                </a:xfrm>
                <a:prstGeom prst="rect">
                  <a:avLst/>
                </a:prstGeom>
                <a:blipFill>
                  <a:blip r:embed="rId19"/>
                  <a:stretch>
                    <a:fillRect l="-6897" t="-10638" b="-1489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14B25BCC-E7E1-F441-915D-AFE964819BF7}"/>
                    </a:ext>
                  </a:extLst>
                </p:cNvPr>
                <p:cNvSpPr/>
                <p:nvPr/>
              </p:nvSpPr>
              <p:spPr>
                <a:xfrm>
                  <a:off x="7382006" y="4896327"/>
                  <a:ext cx="435523" cy="35476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sz="3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sz="32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sz="32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14B25BCC-E7E1-F441-915D-AFE964819B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006" y="4896327"/>
                  <a:ext cx="435523" cy="354767"/>
                </a:xfrm>
                <a:prstGeom prst="rect">
                  <a:avLst/>
                </a:prstGeom>
                <a:blipFill>
                  <a:blip r:embed="rId20"/>
                  <a:stretch>
                    <a:fillRect l="-6897" t="-12766" b="-1276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D55BB4-229C-3E41-A214-51912E8B1B56}"/>
              </a:ext>
            </a:extLst>
          </p:cNvPr>
          <p:cNvSpPr txBox="1"/>
          <p:nvPr/>
        </p:nvSpPr>
        <p:spPr>
          <a:xfrm>
            <a:off x="10867312" y="3957967"/>
            <a:ext cx="261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output unit</a:t>
            </a:r>
            <a:endParaRPr kumimoji="1" lang="ko-Kore-KR" altLang="en-US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930FF9B-02B3-B647-B8B2-CE6DB0453265}"/>
              </a:ext>
            </a:extLst>
          </p:cNvPr>
          <p:cNvSpPr txBox="1"/>
          <p:nvPr/>
        </p:nvSpPr>
        <p:spPr>
          <a:xfrm>
            <a:off x="13935934" y="3957256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labels</a:t>
            </a:r>
            <a:endParaRPr kumimoji="1" lang="ko-Kore-KR" altLang="en-US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9B267B-8928-EF44-82BA-6BDCB29DC914}"/>
              </a:ext>
            </a:extLst>
          </p:cNvPr>
          <p:cNvSpPr/>
          <p:nvPr/>
        </p:nvSpPr>
        <p:spPr>
          <a:xfrm>
            <a:off x="10604758" y="3700586"/>
            <a:ext cx="4968463" cy="1159669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5A2E6-A189-7948-BE1D-8E54688E78EF}"/>
                  </a:ext>
                </a:extLst>
              </p:cNvPr>
              <p:cNvSpPr txBox="1"/>
              <p:nvPr/>
            </p:nvSpPr>
            <p:spPr>
              <a:xfrm>
                <a:off x="15863614" y="4349196"/>
                <a:ext cx="750438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𝒒</m:t>
                        </m:r>
                      </m:e>
                      <m:sub>
                        <m:r>
                          <a:rPr lang="en-US" altLang="ko-Kore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𝒎𝒐𝒅𝒆𝒍</m:t>
                        </m:r>
                      </m:sub>
                    </m:sSub>
                    <m:r>
                      <a:rPr lang="en-US" altLang="ko-Kore-KR" sz="3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ore-KR" sz="3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𝒚</m:t>
                    </m:r>
                    <m:r>
                      <a:rPr lang="en-US" altLang="ko-Kore-KR" sz="3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ore-KR" sz="3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𝒙</m:t>
                    </m:r>
                    <m:r>
                      <a:rPr lang="en-US" altLang="ko-Kore-KR" sz="3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;</m:t>
                    </m:r>
                    <m:r>
                      <a:rPr lang="en-US" altLang="ko-Kore-KR" sz="3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𝜽</m:t>
                    </m:r>
                    <m:r>
                      <a:rPr lang="en-US" altLang="ko-Kore-KR" sz="3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 </m:t>
                    </m:r>
                  </m:oMath>
                </a14:m>
                <a:r>
                  <a:rPr kumimoji="1" lang="ko-Kore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결국</a:t>
                </a:r>
                <a:r>
                  <a:rPr kumimoji="1" lang="en-US" altLang="ko-Kore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아웃풋 유닛의 결과</a:t>
                </a:r>
                <a:r>
                  <a:rPr kumimoji="1" lang="en-US" altLang="ko-Kore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endParaRPr kumimoji="1" lang="en-US" altLang="ko-Kore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buFont typeface="Wingdings" pitchFamily="2" charset="2"/>
                  <a:buChar char="à"/>
                </a:pP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실제 라벨과 비교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571500" indent="-571500">
                  <a:buFont typeface="Wingdings" pitchFamily="2" charset="2"/>
                  <a:buChar char="à"/>
                </a:pPr>
                <a:endParaRPr kumimoji="1"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기본적으로는 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cross-entropy</a:t>
                </a:r>
                <a:r>
                  <a:rPr kumimoji="1"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가장 많이 사용함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5A2E6-A189-7948-BE1D-8E54688E7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3614" y="4349196"/>
                <a:ext cx="7504386" cy="3970318"/>
              </a:xfrm>
              <a:prstGeom prst="rect">
                <a:avLst/>
              </a:prstGeom>
              <a:blipFill>
                <a:blip r:embed="rId21"/>
                <a:stretch>
                  <a:fillRect l="-2365" t="-1911" r="-169" b="-47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10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4829928-388C-B74E-B6AB-B591BA4EB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14" y="2995212"/>
            <a:ext cx="21913110" cy="5224440"/>
          </a:xfrm>
          <a:prstGeom prst="rect">
            <a:avLst/>
          </a:prstGeom>
        </p:spPr>
      </p:pic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677877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인공 신경망</a:t>
            </a:r>
            <a:br>
              <a:rPr lang="en-US" altLang="ko-KR" dirty="0"/>
            </a:br>
            <a:r>
              <a:rPr lang="en-US" altLang="ko-KR" dirty="0"/>
              <a:t>(Artificial Neural Network; ANN)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C91018-B23D-0E41-81C3-79EFFDD4499A}"/>
              </a:ext>
            </a:extLst>
          </p:cNvPr>
          <p:cNvSpPr/>
          <p:nvPr/>
        </p:nvSpPr>
        <p:spPr>
          <a:xfrm>
            <a:off x="1966070" y="9048144"/>
            <a:ext cx="1728192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3200" dirty="0">
                <a:latin typeface="Helvetica" pitchFamily="2" charset="0"/>
              </a:rPr>
              <a:t>생물학적 뉴런</a:t>
            </a:r>
            <a:r>
              <a:rPr kumimoji="1" lang="en-US" altLang="ko-KR" sz="3200" dirty="0">
                <a:latin typeface="Helvetica" pitchFamily="2" charset="0"/>
              </a:rPr>
              <a:t>(</a:t>
            </a:r>
            <a:r>
              <a:rPr kumimoji="1" lang="ko-KR" altLang="en-US" sz="3200" dirty="0">
                <a:latin typeface="Helvetica" pitchFamily="2" charset="0"/>
              </a:rPr>
              <a:t>신경세포</a:t>
            </a:r>
            <a:r>
              <a:rPr kumimoji="1" lang="en-US" altLang="ko-KR" sz="3200" dirty="0">
                <a:latin typeface="Helvetica" pitchFamily="2" charset="0"/>
              </a:rPr>
              <a:t>)</a:t>
            </a:r>
            <a:r>
              <a:rPr kumimoji="1" lang="ko-KR" altLang="en-US" sz="3200" dirty="0" err="1">
                <a:latin typeface="Helvetica" pitchFamily="2" charset="0"/>
              </a:rPr>
              <a:t>를</a:t>
            </a:r>
            <a:r>
              <a:rPr kumimoji="1" lang="ko-KR" altLang="en-US" sz="3200" dirty="0">
                <a:latin typeface="Helvetica" pitchFamily="2" charset="0"/>
              </a:rPr>
              <a:t> 모방한 인공 뉴런</a:t>
            </a:r>
            <a:r>
              <a:rPr kumimoji="1" lang="en-US" altLang="ko-KR" sz="3200" dirty="0">
                <a:latin typeface="Helvetica" pitchFamily="2" charset="0"/>
              </a:rPr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3200" dirty="0"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3200" dirty="0">
                <a:latin typeface="Helvetica" pitchFamily="2" charset="0"/>
              </a:rPr>
              <a:t>1950</a:t>
            </a:r>
            <a:r>
              <a:rPr kumimoji="1" lang="ko-KR" altLang="en-US" sz="3200" dirty="0">
                <a:latin typeface="Helvetica" pitchFamily="2" charset="0"/>
              </a:rPr>
              <a:t>년대 후반에 프랭크 </a:t>
            </a:r>
            <a:r>
              <a:rPr kumimoji="1" lang="ko-KR" altLang="en-US" sz="3200" dirty="0" err="1">
                <a:latin typeface="Helvetica" pitchFamily="2" charset="0"/>
              </a:rPr>
              <a:t>로젠블라트가</a:t>
            </a:r>
            <a:r>
              <a:rPr kumimoji="1" lang="en-US" altLang="ko-KR" sz="3200" dirty="0">
                <a:latin typeface="Helvetica" pitchFamily="2" charset="0"/>
              </a:rPr>
              <a:t>,</a:t>
            </a:r>
            <a:r>
              <a:rPr kumimoji="1" lang="ko-KR" altLang="en-US" sz="3200" dirty="0">
                <a:latin typeface="Helvetica" pitchFamily="2" charset="0"/>
              </a:rPr>
              <a:t> 선형 분류기</a:t>
            </a:r>
            <a:r>
              <a:rPr kumimoji="1" lang="en-US" altLang="ko-KR" sz="3200" dirty="0">
                <a:latin typeface="Helvetica" pitchFamily="2" charset="0"/>
              </a:rPr>
              <a:t>(Linear Classification)</a:t>
            </a:r>
            <a:r>
              <a:rPr kumimoji="1" lang="ko-KR" altLang="en-US" sz="3200" dirty="0">
                <a:latin typeface="Helvetica" pitchFamily="2" charset="0"/>
              </a:rPr>
              <a:t>의 한 종류인 </a:t>
            </a:r>
            <a:r>
              <a:rPr kumimoji="1" lang="ko-KR" altLang="en-US" sz="3200" dirty="0" err="1">
                <a:latin typeface="Helvetica" pitchFamily="2" charset="0"/>
              </a:rPr>
              <a:t>퍼셉트론</a:t>
            </a:r>
            <a:r>
              <a:rPr kumimoji="1" lang="en-US" altLang="ko-KR" sz="3200" dirty="0">
                <a:latin typeface="Helvetica" pitchFamily="2" charset="0"/>
              </a:rPr>
              <a:t>(Perceptron)</a:t>
            </a:r>
            <a:r>
              <a:rPr kumimoji="1" lang="ko-KR" altLang="en-US" sz="3200" dirty="0">
                <a:latin typeface="Helvetica" pitchFamily="2" charset="0"/>
              </a:rPr>
              <a:t>을 고안하여</a:t>
            </a:r>
            <a:r>
              <a:rPr kumimoji="1" lang="en-US" altLang="ko-KR" sz="3200" dirty="0">
                <a:latin typeface="Helvetica" pitchFamily="2" charset="0"/>
              </a:rPr>
              <a:t>,</a:t>
            </a:r>
            <a:r>
              <a:rPr kumimoji="1" lang="ko-KR" altLang="en-US" sz="3200" dirty="0">
                <a:latin typeface="Helvetica" pitchFamily="2" charset="0"/>
              </a:rPr>
              <a:t> 세상에 알려짐</a:t>
            </a:r>
            <a:r>
              <a:rPr kumimoji="1" lang="en-US" altLang="ko-KR" sz="3200" dirty="0">
                <a:latin typeface="Helvetica" pitchFamily="2" charset="0"/>
              </a:rPr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3200" dirty="0"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3200" dirty="0">
                <a:latin typeface="Helvetica" pitchFamily="2" charset="0"/>
              </a:rPr>
              <a:t>비선형적으로 </a:t>
            </a:r>
            <a:r>
              <a:rPr kumimoji="1" lang="en-US" altLang="ko-KR" sz="3200" dirty="0">
                <a:latin typeface="Helvetica" pitchFamily="2" charset="0"/>
              </a:rPr>
              <a:t>input</a:t>
            </a:r>
            <a:r>
              <a:rPr kumimoji="1" lang="ko-KR" altLang="en-US" sz="3200" dirty="0">
                <a:latin typeface="Helvetica" pitchFamily="2" charset="0"/>
              </a:rPr>
              <a:t>을 바꿔 아웃풋을 생각하는 </a:t>
            </a:r>
            <a:r>
              <a:rPr kumimoji="1" lang="en-US" altLang="ko-KR" sz="3200" dirty="0">
                <a:latin typeface="Helvetica" pitchFamily="2" charset="0"/>
              </a:rPr>
              <a:t>“</a:t>
            </a:r>
            <a:r>
              <a:rPr kumimoji="1" lang="ko-KR" altLang="en-US" sz="3200" dirty="0" err="1">
                <a:latin typeface="Helvetica" pitchFamily="2" charset="0"/>
              </a:rPr>
              <a:t>파라미터</a:t>
            </a:r>
            <a:r>
              <a:rPr kumimoji="1" lang="en-US" altLang="ko-KR" sz="3200" dirty="0">
                <a:latin typeface="Helvetica" pitchFamily="2" charset="0"/>
              </a:rPr>
              <a:t>”(i.e. weight)</a:t>
            </a:r>
            <a:r>
              <a:rPr kumimoji="1" lang="ko-KR" altLang="en-US" sz="3200" dirty="0" err="1">
                <a:latin typeface="Helvetica" pitchFamily="2" charset="0"/>
              </a:rPr>
              <a:t>를</a:t>
            </a:r>
            <a:r>
              <a:rPr kumimoji="1" lang="ko-KR" altLang="en-US" sz="3200" dirty="0">
                <a:latin typeface="Helvetica" pitchFamily="2" charset="0"/>
              </a:rPr>
              <a:t> 학습할 수 있는 상호 연결된 뉴런으로 구성된 시스템</a:t>
            </a:r>
            <a:endParaRPr kumimoji="1" lang="en-US" altLang="ko-KR" sz="3200" dirty="0">
              <a:latin typeface="Helvetica" pitchFamily="2" charset="0"/>
            </a:endParaRPr>
          </a:p>
          <a:p>
            <a:endParaRPr kumimoji="1" lang="en-US" altLang="ko-KR" sz="3200" dirty="0">
              <a:latin typeface="Helvetica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0843E3-080F-AC40-ABFE-00532B5AE7DE}"/>
              </a:ext>
            </a:extLst>
          </p:cNvPr>
          <p:cNvSpPr/>
          <p:nvPr/>
        </p:nvSpPr>
        <p:spPr>
          <a:xfrm>
            <a:off x="17015742" y="3195850"/>
            <a:ext cx="6912768" cy="416620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DCA8C48-557A-CF42-8008-6A94524A23F2}"/>
              </a:ext>
            </a:extLst>
          </p:cNvPr>
          <p:cNvGrpSpPr/>
          <p:nvPr/>
        </p:nvGrpSpPr>
        <p:grpSpPr>
          <a:xfrm>
            <a:off x="16980593" y="3195851"/>
            <a:ext cx="6947917" cy="4166205"/>
            <a:chOff x="2074724" y="3402595"/>
            <a:chExt cx="8739689" cy="52406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125F0E7-507E-904A-AB11-861E5EE5924B}"/>
                    </a:ext>
                  </a:extLst>
                </p:cNvPr>
                <p:cNvSpPr/>
                <p:nvPr/>
              </p:nvSpPr>
              <p:spPr>
                <a:xfrm>
                  <a:off x="3809899" y="3402595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125F0E7-507E-904A-AB11-861E5EE592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899" y="3402595"/>
                  <a:ext cx="667030" cy="66703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AA6A20E4-4A1F-844A-BECD-FD8F607ECAC2}"/>
                    </a:ext>
                  </a:extLst>
                </p:cNvPr>
                <p:cNvSpPr/>
                <p:nvPr/>
              </p:nvSpPr>
              <p:spPr>
                <a:xfrm>
                  <a:off x="3809899" y="5275905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5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AA6A20E4-4A1F-844A-BECD-FD8F607ECA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899" y="5275905"/>
                  <a:ext cx="667030" cy="66703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9EB98BD6-F084-4F46-9839-E3997E100F4C}"/>
                    </a:ext>
                  </a:extLst>
                </p:cNvPr>
                <p:cNvSpPr/>
                <p:nvPr/>
              </p:nvSpPr>
              <p:spPr>
                <a:xfrm>
                  <a:off x="3809899" y="7038165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5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9EB98BD6-F084-4F46-9839-E3997E100F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899" y="7038165"/>
                  <a:ext cx="667030" cy="667030"/>
                </a:xfrm>
                <a:prstGeom prst="ellipse">
                  <a:avLst/>
                </a:prstGeom>
                <a:blipFill>
                  <a:blip r:embed="rId7"/>
                  <a:stretch>
                    <a:fillRect l="-232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02F6E0D-7E85-D94A-9D1D-FFD0F8F24B54}"/>
                    </a:ext>
                  </a:extLst>
                </p:cNvPr>
                <p:cNvSpPr/>
                <p:nvPr/>
              </p:nvSpPr>
              <p:spPr>
                <a:xfrm>
                  <a:off x="3809899" y="4339250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02F6E0D-7E85-D94A-9D1D-FFD0F8F24B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899" y="4339250"/>
                  <a:ext cx="667030" cy="66703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A0865C26-5CCC-1147-B680-37F95E0D227A}"/>
                    </a:ext>
                  </a:extLst>
                </p:cNvPr>
                <p:cNvSpPr/>
                <p:nvPr/>
              </p:nvSpPr>
              <p:spPr>
                <a:xfrm>
                  <a:off x="3809899" y="7976176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A0865C26-5CCC-1147-B680-37F95E0D22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899" y="7976176"/>
                  <a:ext cx="667030" cy="66703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3663EF-279F-0946-8305-76992DBA20AC}"/>
                </a:ext>
              </a:extLst>
            </p:cNvPr>
            <p:cNvSpPr txBox="1"/>
            <p:nvPr/>
          </p:nvSpPr>
          <p:spPr>
            <a:xfrm>
              <a:off x="2074724" y="3551444"/>
              <a:ext cx="1107996" cy="348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latin typeface="Helvetica" pitchFamily="2" charset="0"/>
                </a:rPr>
                <a:t>Constant</a:t>
              </a:r>
              <a:endParaRPr kumimoji="1" lang="ko-KR" altLang="en-US" sz="1200" dirty="0">
                <a:latin typeface="Helvetica" pitchFamily="2" charset="0"/>
              </a:endParaRPr>
            </a:p>
          </p:txBody>
        </p:sp>
        <p:sp>
          <p:nvSpPr>
            <p:cNvPr id="55" name="왼쪽 중괄호[L] 54">
              <a:extLst>
                <a:ext uri="{FF2B5EF4-FFF2-40B4-BE49-F238E27FC236}">
                  <a16:creationId xmlns:a16="http://schemas.microsoft.com/office/drawing/2014/main" id="{71891574-3B6B-4445-9CB3-67D6028FAD37}"/>
                </a:ext>
              </a:extLst>
            </p:cNvPr>
            <p:cNvSpPr/>
            <p:nvPr/>
          </p:nvSpPr>
          <p:spPr>
            <a:xfrm>
              <a:off x="3176308" y="4672765"/>
              <a:ext cx="633591" cy="363692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A0FE250-9658-FB46-B84F-6FF053AEC13B}"/>
                </a:ext>
              </a:extLst>
            </p:cNvPr>
            <p:cNvSpPr txBox="1"/>
            <p:nvPr/>
          </p:nvSpPr>
          <p:spPr>
            <a:xfrm>
              <a:off x="2081135" y="6168062"/>
              <a:ext cx="1095172" cy="58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latin typeface="Helvetica" pitchFamily="2" charset="0"/>
                </a:rPr>
                <a:t>Input</a:t>
              </a:r>
              <a:br>
                <a:rPr kumimoji="1" lang="en-US" altLang="ko-KR" sz="1200" dirty="0">
                  <a:latin typeface="Helvetica" pitchFamily="2" charset="0"/>
                </a:rPr>
              </a:br>
              <a:r>
                <a:rPr kumimoji="1" lang="en-US" altLang="ko-KR" sz="1200" dirty="0">
                  <a:latin typeface="Helvetica" pitchFamily="2" charset="0"/>
                </a:rPr>
                <a:t>Features</a:t>
              </a:r>
              <a:endParaRPr kumimoji="1" lang="ko-KR" altLang="en-US" sz="1200" dirty="0">
                <a:latin typeface="Helvetica" pitchFamily="2" charset="0"/>
              </a:endParaRPr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1CDCF30-EB2B-2044-95D8-F81EF46BAFEB}"/>
                </a:ext>
              </a:extLst>
            </p:cNvPr>
            <p:cNvCxnSpPr>
              <a:cxnSpLocks/>
              <a:stCxn id="54" idx="3"/>
              <a:endCxn id="49" idx="2"/>
            </p:cNvCxnSpPr>
            <p:nvPr/>
          </p:nvCxnSpPr>
          <p:spPr>
            <a:xfrm>
              <a:off x="3182720" y="3725662"/>
              <a:ext cx="627178" cy="1044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00F7AC-D127-E148-9F25-2B87AAD520D7}"/>
                </a:ext>
              </a:extLst>
            </p:cNvPr>
            <p:cNvSpPr txBox="1"/>
            <p:nvPr/>
          </p:nvSpPr>
          <p:spPr>
            <a:xfrm>
              <a:off x="4015815" y="6058846"/>
              <a:ext cx="2423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ED12ABD3-0EE9-384C-A09D-672841B83BF2}"/>
                    </a:ext>
                  </a:extLst>
                </p:cNvPr>
                <p:cNvSpPr/>
                <p:nvPr/>
              </p:nvSpPr>
              <p:spPr>
                <a:xfrm>
                  <a:off x="7053227" y="5969895"/>
                  <a:ext cx="1042663" cy="10426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ED12ABD3-0EE9-384C-A09D-672841B83B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227" y="5969895"/>
                  <a:ext cx="1042663" cy="1042663"/>
                </a:xfrm>
                <a:prstGeom prst="ellipse">
                  <a:avLst/>
                </a:prstGeom>
                <a:blipFill>
                  <a:blip r:embed="rId10"/>
                  <a:stretch>
                    <a:fillRect l="-59701" t="-89706" r="-28358" b="-1308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8A6984BF-D84F-7048-879C-F2706C0F7679}"/>
                </a:ext>
              </a:extLst>
            </p:cNvPr>
            <p:cNvCxnSpPr>
              <a:cxnSpLocks/>
              <a:stCxn id="49" idx="6"/>
              <a:endCxn id="59" idx="2"/>
            </p:cNvCxnSpPr>
            <p:nvPr/>
          </p:nvCxnSpPr>
          <p:spPr>
            <a:xfrm>
              <a:off x="4476929" y="3736110"/>
              <a:ext cx="2576298" cy="275511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B55AE8A-E970-5641-BCC3-3DF33DA369ED}"/>
                </a:ext>
              </a:extLst>
            </p:cNvPr>
            <p:cNvCxnSpPr>
              <a:cxnSpLocks/>
              <a:stCxn id="52" idx="6"/>
              <a:endCxn id="59" idx="2"/>
            </p:cNvCxnSpPr>
            <p:nvPr/>
          </p:nvCxnSpPr>
          <p:spPr>
            <a:xfrm>
              <a:off x="4476929" y="4672765"/>
              <a:ext cx="2576298" cy="1818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52C34AE-7BFF-6B40-A00A-EF6FAF953FC9}"/>
                </a:ext>
              </a:extLst>
            </p:cNvPr>
            <p:cNvCxnSpPr>
              <a:cxnSpLocks/>
              <a:stCxn id="50" idx="6"/>
              <a:endCxn id="59" idx="2"/>
            </p:cNvCxnSpPr>
            <p:nvPr/>
          </p:nvCxnSpPr>
          <p:spPr>
            <a:xfrm>
              <a:off x="4476929" y="5609420"/>
              <a:ext cx="2576298" cy="881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03D2031-4530-B44F-984D-FF1536A641CC}"/>
                </a:ext>
              </a:extLst>
            </p:cNvPr>
            <p:cNvCxnSpPr>
              <a:cxnSpLocks/>
              <a:stCxn id="51" idx="6"/>
              <a:endCxn id="59" idx="2"/>
            </p:cNvCxnSpPr>
            <p:nvPr/>
          </p:nvCxnSpPr>
          <p:spPr>
            <a:xfrm flipV="1">
              <a:off x="4476929" y="6491227"/>
              <a:ext cx="2576298" cy="8804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C99BA976-FB2A-ED43-899F-52DE97F44C51}"/>
                </a:ext>
              </a:extLst>
            </p:cNvPr>
            <p:cNvCxnSpPr>
              <a:cxnSpLocks/>
              <a:stCxn id="53" idx="6"/>
              <a:endCxn id="59" idx="2"/>
            </p:cNvCxnSpPr>
            <p:nvPr/>
          </p:nvCxnSpPr>
          <p:spPr>
            <a:xfrm flipV="1">
              <a:off x="4476929" y="6491227"/>
              <a:ext cx="2576298" cy="1818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BCEA597F-3B3B-684B-BFE4-AC77D05F8FEA}"/>
                    </a:ext>
                  </a:extLst>
                </p:cNvPr>
                <p:cNvSpPr/>
                <p:nvPr/>
              </p:nvSpPr>
              <p:spPr>
                <a:xfrm>
                  <a:off x="5687620" y="5368064"/>
                  <a:ext cx="559191" cy="328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5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BCEA597F-3B3B-684B-BFE4-AC77D05F8F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7620" y="5368064"/>
                  <a:ext cx="559191" cy="328167"/>
                </a:xfrm>
                <a:prstGeom prst="rect">
                  <a:avLst/>
                </a:prstGeom>
                <a:blipFill>
                  <a:blip r:embed="rId11"/>
                  <a:stretch>
                    <a:fillRect l="-2778" b="-2727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C1ACC724-EBB1-B045-829C-A3CD03D3E268}"/>
                    </a:ext>
                  </a:extLst>
                </p:cNvPr>
                <p:cNvSpPr/>
                <p:nvPr/>
              </p:nvSpPr>
              <p:spPr>
                <a:xfrm>
                  <a:off x="5674168" y="5764496"/>
                  <a:ext cx="559191" cy="328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C1ACC724-EBB1-B045-829C-A3CD03D3E2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168" y="5764496"/>
                  <a:ext cx="559191" cy="328167"/>
                </a:xfrm>
                <a:prstGeom prst="rect">
                  <a:avLst/>
                </a:prstGeom>
                <a:blipFill>
                  <a:blip r:embed="rId12"/>
                  <a:stretch>
                    <a:fillRect l="-2778" b="-2727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845D2F8E-99EC-7B48-8E13-1D749DD34640}"/>
                    </a:ext>
                  </a:extLst>
                </p:cNvPr>
                <p:cNvSpPr/>
                <p:nvPr/>
              </p:nvSpPr>
              <p:spPr>
                <a:xfrm>
                  <a:off x="5601057" y="6484720"/>
                  <a:ext cx="732316" cy="328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845D2F8E-99EC-7B48-8E13-1D749DD346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057" y="6484720"/>
                  <a:ext cx="732316" cy="328167"/>
                </a:xfrm>
                <a:prstGeom prst="rect">
                  <a:avLst/>
                </a:prstGeom>
                <a:blipFill>
                  <a:blip r:embed="rId13"/>
                  <a:stretch>
                    <a:fillRect l="-4255" b="-2727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5414AE02-D0A3-824A-A9AF-96D2722CD559}"/>
                    </a:ext>
                  </a:extLst>
                </p:cNvPr>
                <p:cNvSpPr/>
                <p:nvPr/>
              </p:nvSpPr>
              <p:spPr>
                <a:xfrm>
                  <a:off x="5673193" y="6856021"/>
                  <a:ext cx="588045" cy="328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5414AE02-D0A3-824A-A9AF-96D2722CD5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193" y="6856021"/>
                  <a:ext cx="588045" cy="328167"/>
                </a:xfrm>
                <a:prstGeom prst="rect">
                  <a:avLst/>
                </a:prstGeom>
                <a:blipFill>
                  <a:blip r:embed="rId14"/>
                  <a:stretch>
                    <a:fillRect l="-2703" b="-2857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A71CCF69-EF54-4A48-82DD-6FDAE59B65FF}"/>
                </a:ext>
              </a:extLst>
            </p:cNvPr>
            <p:cNvCxnSpPr>
              <a:cxnSpLocks/>
              <a:stCxn id="59" idx="6"/>
              <a:endCxn id="70" idx="2"/>
            </p:cNvCxnSpPr>
            <p:nvPr/>
          </p:nvCxnSpPr>
          <p:spPr>
            <a:xfrm flipV="1">
              <a:off x="8095890" y="6488383"/>
              <a:ext cx="504415" cy="2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5D967EA5-083A-3E43-8C12-D677FEE162FA}"/>
                    </a:ext>
                  </a:extLst>
                </p:cNvPr>
                <p:cNvSpPr/>
                <p:nvPr/>
              </p:nvSpPr>
              <p:spPr>
                <a:xfrm>
                  <a:off x="8600305" y="5967051"/>
                  <a:ext cx="1042663" cy="10426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kumimoji="1" lang="en-US" altLang="ko-KR" sz="1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(∗)</m:t>
                        </m:r>
                      </m:oMath>
                    </m:oMathPara>
                  </a14:m>
                  <a:endParaRPr kumimoji="1" lang="ko-KR" altLang="en-US" sz="3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5D967EA5-083A-3E43-8C12-D677FEE162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305" y="5967051"/>
                  <a:ext cx="1042663" cy="1042663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0036CC1B-BACF-3942-B252-9193A5F3EB94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9642968" y="6488383"/>
              <a:ext cx="5044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2EC4F4E-D628-BD44-B38B-6386843E019C}"/>
                </a:ext>
              </a:extLst>
            </p:cNvPr>
            <p:cNvSpPr/>
            <p:nvPr/>
          </p:nvSpPr>
          <p:spPr>
            <a:xfrm>
              <a:off x="8762615" y="7520529"/>
              <a:ext cx="1847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268ACFC1-38D2-9F44-81BE-09CC556905AB}"/>
                    </a:ext>
                  </a:extLst>
                </p:cNvPr>
                <p:cNvSpPr/>
                <p:nvPr/>
              </p:nvSpPr>
              <p:spPr>
                <a:xfrm>
                  <a:off x="5742148" y="7350152"/>
                  <a:ext cx="5029667" cy="10657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kumimoji="1"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ko-KR" altLang="en-US" sz="16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268ACFC1-38D2-9F44-81BE-09CC556905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2148" y="7350152"/>
                  <a:ext cx="5029667" cy="1065706"/>
                </a:xfrm>
                <a:prstGeom prst="rect">
                  <a:avLst/>
                </a:prstGeom>
                <a:blipFill>
                  <a:blip r:embed="rId16"/>
                  <a:stretch>
                    <a:fillRect t="-98529" b="-15294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D86DA693-C6FF-084F-AD97-99A0A0A2E5C3}"/>
                    </a:ext>
                  </a:extLst>
                </p:cNvPr>
                <p:cNvSpPr/>
                <p:nvPr/>
              </p:nvSpPr>
              <p:spPr>
                <a:xfrm>
                  <a:off x="10147383" y="6126298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5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D86DA693-C6FF-084F-AD97-99A0A0A2E5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7383" y="6126298"/>
                  <a:ext cx="667030" cy="66703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730678-FD94-2148-B261-2FF41250E6EE}"/>
                </a:ext>
              </a:extLst>
            </p:cNvPr>
            <p:cNvSpPr txBox="1"/>
            <p:nvPr/>
          </p:nvSpPr>
          <p:spPr>
            <a:xfrm>
              <a:off x="6482564" y="5227126"/>
              <a:ext cx="2050304" cy="735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latin typeface="Helvetica" pitchFamily="2" charset="0"/>
                </a:rPr>
                <a:t>Transfer </a:t>
              </a:r>
              <a:br>
                <a:rPr kumimoji="1" lang="en-US" altLang="ko-KR" sz="1600" dirty="0">
                  <a:latin typeface="Helvetica" pitchFamily="2" charset="0"/>
                </a:rPr>
              </a:br>
              <a:r>
                <a:rPr kumimoji="1" lang="en-US" altLang="ko-KR" sz="1600" dirty="0">
                  <a:latin typeface="Helvetica" pitchFamily="2" charset="0"/>
                </a:rPr>
                <a:t>function</a:t>
              </a:r>
              <a:endParaRPr kumimoji="1" lang="ko-KR" altLang="en-US" sz="1600" dirty="0">
                <a:latin typeface="Helvetica" pitchFamily="2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6E6196-9D97-144A-86F5-E49DFB35F9B1}"/>
                </a:ext>
              </a:extLst>
            </p:cNvPr>
            <p:cNvSpPr txBox="1"/>
            <p:nvPr/>
          </p:nvSpPr>
          <p:spPr>
            <a:xfrm>
              <a:off x="8068013" y="5224414"/>
              <a:ext cx="2050304" cy="735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latin typeface="Helvetica" pitchFamily="2" charset="0"/>
                </a:rPr>
                <a:t>Activation</a:t>
              </a:r>
              <a:br>
                <a:rPr kumimoji="1" lang="en-US" altLang="ko-KR" sz="1600" dirty="0">
                  <a:latin typeface="Helvetica" pitchFamily="2" charset="0"/>
                </a:rPr>
              </a:br>
              <a:r>
                <a:rPr kumimoji="1" lang="en-US" altLang="ko-KR" sz="1600" dirty="0">
                  <a:latin typeface="Helvetica" pitchFamily="2" charset="0"/>
                </a:rPr>
                <a:t>function</a:t>
              </a:r>
              <a:endParaRPr kumimoji="1" lang="ko-KR" altLang="en-US" sz="16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134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출력</a:t>
            </a:r>
            <a:r>
              <a:rPr lang="en-US" altLang="ko-Kore-KR" dirty="0"/>
              <a:t> </a:t>
            </a:r>
            <a:r>
              <a:rPr lang="ko-Kore-KR" altLang="en-US" dirty="0"/>
              <a:t>유닛</a:t>
            </a:r>
            <a:r>
              <a:rPr lang="en-US" altLang="ko-Kore-KR" dirty="0"/>
              <a:t>(output unit) activation</a:t>
            </a:r>
            <a:r>
              <a:rPr lang="ko-Kore-KR" altLang="en-US" dirty="0"/>
              <a:t>의 종류 </a:t>
            </a:r>
            <a:r>
              <a:rPr lang="en-US" altLang="ko-Kore-KR" dirty="0"/>
              <a:t>(</a:t>
            </a:r>
            <a:r>
              <a:rPr lang="ko-Kore-KR" altLang="en-US" dirty="0"/>
              <a:t>필수</a:t>
            </a:r>
            <a:r>
              <a:rPr lang="en-US" altLang="ko-Kore-KR" dirty="0"/>
              <a:t>)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A78BE75-4119-E346-B6EC-F83D4D8AE092}"/>
                  </a:ext>
                </a:extLst>
              </p:cNvPr>
              <p:cNvSpPr/>
              <p:nvPr/>
            </p:nvSpPr>
            <p:spPr>
              <a:xfrm>
                <a:off x="1930066" y="3619244"/>
                <a:ext cx="20522280" cy="9165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ore-KR" altLang="en-US" sz="28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선형</a:t>
                </a:r>
                <a:r>
                  <a:rPr lang="en-US" altLang="ko-Kore-KR" sz="28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(linear)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보통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출력 값이 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conditional gaussian distribution </a:t>
                </a: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같은 확률 분포이거나 회귀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(regression)</a:t>
                </a: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문제일 때 종종 사용된다 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ore-KR" altLang="en-US" sz="28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시그모이드 </a:t>
                </a:r>
                <a:r>
                  <a:rPr lang="en-US" altLang="ko-Kore-KR" sz="28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(sigmoid)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8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</m:t>
                      </m:r>
                      <m:d>
                        <m:dPr>
                          <m:ctrlPr>
                            <a:rPr lang="en-US" altLang="ko-Kore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altLang="ko-Kore-KR" sz="28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ore-KR" sz="28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𝑠𝑖𝑔𝑚𝑜𝑖𝑑</m:t>
                      </m:r>
                      <m:d>
                        <m:dPr>
                          <m:ctrlPr>
                            <a:rPr lang="en-US" altLang="ko-Kore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altLang="ko-Kore-KR" sz="28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ko-Kore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lang="en-US" altLang="ko-Kore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ko-Kore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이항 분류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(binary classification)</a:t>
                </a: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때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많이 사용된다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0~1 </a:t>
                </a:r>
                <a:r>
                  <a:rPr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사이</a:t>
                </a:r>
                <a:r>
                  <a:rPr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!!</a:t>
                </a:r>
                <a:endParaRPr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ore-KR" sz="2800" b="1" dirty="0"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ore-KR" altLang="en-US" sz="28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소프트맥스 </a:t>
                </a:r>
                <a:r>
                  <a:rPr lang="en-US" altLang="ko-Kore-KR" sz="28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</a:t>
                </a:r>
                <a:r>
                  <a:rPr lang="en-US" altLang="ko-Kore-KR" sz="2800" b="1" dirty="0" err="1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softmax</a:t>
                </a:r>
                <a:r>
                  <a:rPr lang="en-US" altLang="ko-Kore-KR" sz="28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)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8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</m:t>
                      </m:r>
                      <m:d>
                        <m:dPr>
                          <m:ctrlPr>
                            <a:rPr lang="en-US" altLang="ko-Kore-KR" sz="28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altLang="ko-Kore-KR" sz="28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ore-KR" sz="28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ore-KR" sz="28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ore-KR" sz="28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ko-Kore-KR" sz="28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ore-KR" sz="28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exp</m:t>
                          </m:r>
                          <m:r>
                            <a:rPr lang="en-US" altLang="ko-Kore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ore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2800" b="0" i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exp</m:t>
                              </m:r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ore-KR" sz="28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ore-KR" sz="28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ore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ore-KR" sz="28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  </m:t>
                      </m:r>
                      <m:r>
                        <a:rPr lang="en-US" altLang="ko-Kore-KR" sz="28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𝑓𝑜𝑟</m:t>
                      </m:r>
                      <m:r>
                        <a:rPr lang="en-US" altLang="ko-Kore-KR" sz="28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ore-KR" sz="28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𝑖</m:t>
                      </m:r>
                      <m:r>
                        <a:rPr lang="en-US" altLang="ko-Kore-KR" sz="28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=1, …</m:t>
                      </m:r>
                      <m:r>
                        <a:rPr lang="en-US" altLang="ko-Kore-KR" sz="28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𝐾</m:t>
                      </m:r>
                    </m:oMath>
                  </m:oMathPara>
                </a14:m>
                <a:endParaRPr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다항 분류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(multi-class classification)</a:t>
                </a: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때 많이 사용한다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0</a:t>
                </a:r>
                <a:r>
                  <a:rPr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~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</a:t>
                </a: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사이로 합이 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</a:t>
                </a:r>
                <a:r>
                  <a:rPr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K=2</a:t>
                </a: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때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sigmoid</a:t>
                </a:r>
                <a:r>
                  <a:rPr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같다</a:t>
                </a:r>
                <a:r>
                  <a:rPr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A78BE75-4119-E346-B6EC-F83D4D8A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66" y="3619244"/>
                <a:ext cx="20522280" cy="9165201"/>
              </a:xfrm>
              <a:prstGeom prst="rect">
                <a:avLst/>
              </a:prstGeom>
              <a:blipFill>
                <a:blip r:embed="rId4"/>
                <a:stretch>
                  <a:fillRect l="-557" t="-831" b="-9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890" name="Picture 2">
            <a:extLst>
              <a:ext uri="{FF2B5EF4-FFF2-40B4-BE49-F238E27FC236}">
                <a16:creationId xmlns:a16="http://schemas.microsoft.com/office/drawing/2014/main" id="{149F8BEC-271C-1743-92F6-BEC29A5FA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147" y="5353590"/>
            <a:ext cx="5706497" cy="38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80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출력</a:t>
            </a:r>
            <a:r>
              <a:rPr lang="en-US" altLang="ko-Kore-KR" dirty="0"/>
              <a:t> </a:t>
            </a:r>
            <a:r>
              <a:rPr lang="ko-Kore-KR" altLang="en-US" dirty="0"/>
              <a:t>유닛</a:t>
            </a:r>
            <a:r>
              <a:rPr lang="en-US" altLang="ko-Kore-KR" dirty="0"/>
              <a:t>(output unit) activation</a:t>
            </a:r>
            <a:r>
              <a:rPr lang="ko-Kore-KR" altLang="en-US" dirty="0"/>
              <a:t>의 종류 </a:t>
            </a:r>
            <a:r>
              <a:rPr lang="en-US" altLang="ko-Kore-KR" dirty="0"/>
              <a:t>(</a:t>
            </a:r>
            <a:r>
              <a:rPr lang="ko-Kore-KR" altLang="en-US" dirty="0"/>
              <a:t>심화</a:t>
            </a:r>
            <a:r>
              <a:rPr lang="en-US" altLang="ko-Kore-KR" dirty="0"/>
              <a:t>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모델의 목적이 달라지면 아웃풋 형식도 바뀔 수 있다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A78BE75-4119-E346-B6EC-F83D4D8AE092}"/>
                  </a:ext>
                </a:extLst>
              </p:cNvPr>
              <p:cNvSpPr/>
              <p:nvPr/>
            </p:nvSpPr>
            <p:spPr>
              <a:xfrm>
                <a:off x="1930066" y="3059107"/>
                <a:ext cx="20522280" cy="10790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ore-KR" altLang="en-US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예</a:t>
                </a:r>
                <a:r>
                  <a:rPr lang="en-US" altLang="ko-Kore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) </a:t>
                </a:r>
                <a:r>
                  <a:rPr lang="ko-Kore-KR" altLang="en-US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혼합 밀도</a:t>
                </a:r>
                <a:r>
                  <a:rPr lang="en-US" altLang="ko-Kore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(mixture density</a:t>
                </a:r>
                <a:r>
                  <a:rPr lang="en-US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) </a:t>
                </a:r>
                <a:r>
                  <a:rPr lang="en-US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200" b="1" dirty="0" err="1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가우시안</a:t>
                </a:r>
                <a:r>
                  <a:rPr lang="ko-KR" altLang="en-US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분포의 혼합을 출력한다</a:t>
                </a:r>
                <a:r>
                  <a:rPr lang="en-US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.</a:t>
                </a:r>
                <a:endParaRPr lang="en-US" altLang="ko-Kore-KR" sz="3200" b="1" dirty="0"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endParaRPr lang="en-US" altLang="ko-Kore-KR" sz="32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lvl="1"/>
                <a:endParaRPr lang="en-US" altLang="ko-Kore-KR" sz="3200" b="1" i="1" dirty="0"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lvl="1"/>
                <a:endParaRPr lang="en-US" altLang="ko-Kore-KR" sz="32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lvl="1"/>
                <a:endParaRPr lang="en-US" altLang="ko-Kore-KR" sz="32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lvl="1"/>
                <a:endParaRPr lang="en-US" altLang="ko-Kore-KR" sz="32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𝒒</m:t>
                          </m:r>
                        </m:e>
                        <m:sub>
                          <m:r>
                            <a:rPr lang="en-US" altLang="ko-Kore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𝒎𝒐𝒅𝒆𝒍</m:t>
                          </m:r>
                        </m:sub>
                      </m:sSub>
                      <m:d>
                        <m:dPr>
                          <m:ctrlPr>
                            <a:rPr lang="en-US" altLang="ko-Kore-KR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𝒚</m:t>
                          </m:r>
                        </m:e>
                        <m:e>
                          <m:r>
                            <a:rPr lang="en-US" altLang="ko-Kore-KR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𝒙</m:t>
                          </m:r>
                        </m:e>
                      </m:d>
                      <m:r>
                        <a:rPr lang="en-US" altLang="ko-Kore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ore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𝒊</m:t>
                          </m:r>
                        </m:sub>
                        <m:sup>
                          <m:r>
                            <a:rPr lang="en-US" altLang="ko-Kore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𝒏</m:t>
                          </m:r>
                        </m:sup>
                        <m:e>
                          <m:r>
                            <a:rPr lang="en-US" altLang="ko-Kore-K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𝒒</m:t>
                          </m:r>
                          <m:d>
                            <m:dPr>
                              <m:ctrlPr>
                                <a:rPr lang="en-US" altLang="ko-Kore-KR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𝒄</m:t>
                              </m:r>
                              <m:r>
                                <a:rPr lang="en-US" altLang="ko-Kore-KR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</m:t>
                              </m:r>
                              <m:r>
                                <a:rPr lang="en-US" altLang="ko-Kore-KR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𝒊</m:t>
                              </m:r>
                              <m:r>
                                <a:rPr lang="en-US" altLang="ko-Kore-KR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| </m:t>
                              </m:r>
                              <m:r>
                                <a:rPr lang="en-US" altLang="ko-Kore-KR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ore-KR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 </m:t>
                          </m:r>
                          <m:r>
                            <a:rPr lang="en-US" altLang="ko-Kore-K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𝑵</m:t>
                          </m:r>
                          <m:r>
                            <a:rPr lang="en-US" altLang="ko-Kore-K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 (</m:t>
                          </m:r>
                          <m:r>
                            <a:rPr lang="en-US" altLang="ko-Kore-K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𝒚</m:t>
                          </m:r>
                          <m:r>
                            <a:rPr lang="en-US" altLang="ko-Kore-K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  </m:t>
                          </m:r>
                          <m:sSup>
                            <m:sSupPr>
                              <m:ctrlPr>
                                <a:rPr lang="en-US" altLang="ko-Kore-KR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𝝁</m:t>
                              </m:r>
                            </m:e>
                            <m:sup>
                              <m:r>
                                <a:rPr lang="en-US" altLang="ko-Kore-KR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𝒊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ore-KR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ore-K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ore-KR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2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US" altLang="ko-Kore-KR" sz="32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𝐢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ore-KR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2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ko-Kore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일반 아웃풋인 </a:t>
                </a:r>
                <a14:m>
                  <m:oMath xmlns:m="http://schemas.openxmlformats.org/officeDocument/2006/math">
                    <m:r>
                      <a:rPr lang="en-US" altLang="ko-Kore-KR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𝒒</m:t>
                    </m:r>
                    <m:d>
                      <m:dPr>
                        <m:ctrlPr>
                          <a:rPr lang="en-US" altLang="ko-Kore-KR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𝒄</m:t>
                        </m:r>
                        <m:r>
                          <a:rPr lang="en-US" altLang="ko-Kore-KR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=</m:t>
                        </m:r>
                        <m:r>
                          <a:rPr lang="en-US" altLang="ko-Kore-KR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𝒊</m:t>
                        </m:r>
                        <m:r>
                          <a:rPr lang="en-US" altLang="ko-Kore-KR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 | </m:t>
                        </m:r>
                        <m:r>
                          <a:rPr lang="en-US" altLang="ko-Kore-KR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𝒙</m:t>
                        </m:r>
                      </m:e>
                    </m:d>
                    <m:r>
                      <a:rPr lang="en-US" altLang="ko-Kore-KR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뿐 아니라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가우시안 분포를 위한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평균 및 표준편차도 같이 예측해야한다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언제 쓸까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데이터의 노이즈성에 견디기 위한 디자인 중 하나</a:t>
                </a: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AI</a:t>
                </a:r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모델의 불확정성 정도를 처리하기 위해서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(uncertainty level</a:t>
                </a:r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도 같이 출력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설명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가능한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AI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컨트롤 가능한 </a:t>
                </a:r>
                <a:r>
                  <a:rPr lang="en-US" altLang="ko-Kore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AI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(exact 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 값이 아닌 어느정도 모델을 조절하고 싶을 때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A78BE75-4119-E346-B6EC-F83D4D8A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66" y="3059107"/>
                <a:ext cx="20522280" cy="10790967"/>
              </a:xfrm>
              <a:prstGeom prst="rect">
                <a:avLst/>
              </a:prstGeom>
              <a:blipFill>
                <a:blip r:embed="rId4"/>
                <a:stretch>
                  <a:fillRect l="-681" t="-82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64" name="Picture 4" descr="Mixture Density Network: The output of a neural network parametrizes a Gaussian mixture model. ">
            <a:extLst>
              <a:ext uri="{FF2B5EF4-FFF2-40B4-BE49-F238E27FC236}">
                <a16:creationId xmlns:a16="http://schemas.microsoft.com/office/drawing/2014/main" id="{EEFCC4B3-C1FC-CD4D-88F0-D9FA8A3C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656" y="4112315"/>
            <a:ext cx="9563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13727B-54AF-C443-91A6-4D8D0B7161F4}"/>
              </a:ext>
            </a:extLst>
          </p:cNvPr>
          <p:cNvSpPr/>
          <p:nvPr/>
        </p:nvSpPr>
        <p:spPr>
          <a:xfrm>
            <a:off x="5200173" y="8311236"/>
            <a:ext cx="13689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Vossen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Julian, Baptiste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Feron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Antonello Monti. "Probabilistic forecasting of household electrical load using artificial neural networks."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2018 IEEE International Conference on Probabilistic Methods Applied to Power Systems (PMAPS)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258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피드포워드 네트워크의 학습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78BE75-4119-E346-B6EC-F83D4D8AE092}"/>
              </a:ext>
            </a:extLst>
          </p:cNvPr>
          <p:cNvSpPr/>
          <p:nvPr/>
        </p:nvSpPr>
        <p:spPr>
          <a:xfrm>
            <a:off x="1524000" y="3432767"/>
            <a:ext cx="19092142" cy="994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지도 학습적인 접근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일반적인 경우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label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충분할 때 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 </a:t>
            </a:r>
            <a:r>
              <a:rPr lang="ko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실습</a:t>
            </a:r>
            <a:r>
              <a:rPr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!</a:t>
            </a:r>
            <a:endParaRPr lang="en-US" altLang="ko-Kore-KR" sz="32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파라미터를 랜덤으로 초기화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주어진 라벨로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loss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최소화하게 학습시킨다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Stochastic gradient descent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backpropagation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쓰인다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lvl="1"/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2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레이블 샘플이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실제 데이터와 비교했을때 비율이 작을 때</a:t>
            </a: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/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/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비지도 학습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+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일부분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(top)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 지도학습 분류</a:t>
            </a: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각각의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비지도학습으로 학습한다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 이후 지도학습을 하기 위한 분류기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다른 레이어를 유지한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굳힌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; fixed)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채로 붙인다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1"/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비지도 학습 이후 글로벌하게 지도학습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fine-tune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접근</a:t>
            </a: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각각의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비지도학습으로 학습한다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 이후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지도학습을 하기 위한 분류기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붙이고 완전히 다시 학습 시간다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054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피드포워드 네트워크의 학습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78BE75-4119-E346-B6EC-F83D4D8AE092}"/>
              </a:ext>
            </a:extLst>
          </p:cNvPr>
          <p:cNvSpPr/>
          <p:nvPr/>
        </p:nvSpPr>
        <p:spPr>
          <a:xfrm>
            <a:off x="1524000" y="3432767"/>
            <a:ext cx="19092142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71492" lvl="1" indent="-514350">
              <a:buAutoNum type="alphaLcPeriod"/>
            </a:pPr>
            <a:r>
              <a:rPr lang="en-US" altLang="ko-Kore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Feed-forward step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모델로 들어가고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Output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생성</a:t>
            </a: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생성된 결과를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레이블과 비교하여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error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계산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Train, Test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공통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971492" lvl="1" indent="-514350">
              <a:buAutoNum type="alphaLcPeriod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71492" lvl="1" indent="-514350">
              <a:buAutoNum type="alphaLcPeriod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r>
              <a:rPr lang="en-US" altLang="ko-Kore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b.  Backpropagation step </a:t>
            </a:r>
            <a:r>
              <a:rPr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</a:t>
            </a:r>
            <a:r>
              <a:rPr lang="ko-KR" altLang="en-US" sz="3200" b="1" dirty="0" err="1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역전파</a:t>
            </a:r>
            <a:r>
              <a:rPr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  <a:endParaRPr lang="en-US" altLang="ko-Kore-KR" sz="32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lvl="2"/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체인룰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(chain rule)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이용하여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gradient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들을 학습 가능한 파라미터들에게 업데이트 한다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자세한 프로세스는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Theory Session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때 다룰 예정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pic>
        <p:nvPicPr>
          <p:cNvPr id="50178" name="Picture 2" descr="FeedForward vs. FeedBackward">
            <a:extLst>
              <a:ext uri="{FF2B5EF4-FFF2-40B4-BE49-F238E27FC236}">
                <a16:creationId xmlns:a16="http://schemas.microsoft.com/office/drawing/2014/main" id="{46790E93-687E-5248-9554-DD4B3B02E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7200" y="4037415"/>
            <a:ext cx="10058900" cy="328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D87EAA-C524-D64E-8C4F-4102F6B17DEE}"/>
              </a:ext>
            </a:extLst>
          </p:cNvPr>
          <p:cNvSpPr/>
          <p:nvPr/>
        </p:nvSpPr>
        <p:spPr>
          <a:xfrm>
            <a:off x="11116433" y="7488883"/>
            <a:ext cx="11042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https://kratzert.github.io/2016/02/12/understanding-the-gradient-flow-through-the-batch-normalization-layer.html</a:t>
            </a:r>
          </a:p>
        </p:txBody>
      </p:sp>
    </p:spTree>
    <p:extLst>
      <p:ext uri="{BB962C8B-B14F-4D97-AF65-F5344CB8AC3E}">
        <p14:creationId xmlns:p14="http://schemas.microsoft.com/office/powerpoint/2010/main" val="2665345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컴퓨테이션 코스트</a:t>
            </a:r>
            <a:r>
              <a:rPr lang="en-US" altLang="ko-Kore-KR" dirty="0">
                <a:sym typeface="Wingdings" pitchFamily="2" charset="2"/>
              </a:rPr>
              <a:t>,</a:t>
            </a:r>
            <a:r>
              <a:rPr lang="ko-Kore-KR" altLang="en-US" dirty="0">
                <a:sym typeface="Wingdings" pitchFamily="2" charset="2"/>
              </a:rPr>
              <a:t> 메모리 코스트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78BE75-4119-E346-B6EC-F83D4D8AE092}"/>
              </a:ext>
            </a:extLst>
          </p:cNvPr>
          <p:cNvSpPr/>
          <p:nvPr/>
        </p:nvSpPr>
        <p:spPr>
          <a:xfrm>
            <a:off x="1524000" y="3432767"/>
            <a:ext cx="19092142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각 코스트들은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Forward step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Backward step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따로 고민하자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2"/>
            <a:endParaRPr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Forward step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 뿐만이 아니라 서비스 퍼포먼스에도 직결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Backward step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Online</a:t>
            </a:r>
            <a:r>
              <a:rPr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으로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학습을 돌리는 상황이 아니라면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 속도에만 영향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다중 퍼셉트론의 경우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컴퓨테이션 코스트는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matrix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값을 곱하는 것에서 나온다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lvl="1"/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</a:p>
          <a:p>
            <a:pPr lvl="1"/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계산과 입력부분의 계산을 제외하고는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ore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Forward step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각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weight matrix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더하기 위해서는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O(w)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만큼의 비용이 든다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ore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Backward step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에서도 마찬가지로 같은 비용인 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O(w) 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만큼의 비용이 든다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메모리 코스트는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O(</a:t>
            </a:r>
            <a:r>
              <a:rPr lang="en-US" altLang="ko-Kore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mh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minibatch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예제 수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 h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은닉층 유닛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(hidden units)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개수이다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75111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산출 그래프 </a:t>
            </a:r>
            <a:r>
              <a:rPr lang="en-US" altLang="ko-Kore-KR" dirty="0">
                <a:sym typeface="Wingdings" pitchFamily="2" charset="2"/>
              </a:rPr>
              <a:t>(computational graph)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ym typeface="Wingdings" pitchFamily="2" charset="2"/>
              </a:rPr>
              <a:t>computation</a:t>
            </a:r>
            <a:r>
              <a:rPr lang="ko-Kore-KR" altLang="en-US" dirty="0">
                <a:sym typeface="Wingdings" pitchFamily="2" charset="2"/>
              </a:rPr>
              <a:t>을 그래프로 나타낸다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A19F5-1C4E-E543-9DF3-F5E3BD9F4B07}"/>
              </a:ext>
            </a:extLst>
          </p:cNvPr>
          <p:cNvSpPr txBox="1"/>
          <p:nvPr/>
        </p:nvSpPr>
        <p:spPr>
          <a:xfrm>
            <a:off x="2398118" y="4265712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역전파</a:t>
            </a:r>
            <a:r>
              <a:rPr kumimoji="1" lang="en-US" altLang="ko-Kore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?</a:t>
            </a:r>
            <a:endParaRPr kumimoji="1" lang="ko-Kore-KR" altLang="en-US" sz="36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F715A06-CC78-9B4E-88EC-707AE0EC204F}"/>
              </a:ext>
            </a:extLst>
          </p:cNvPr>
          <p:cNvSpPr/>
          <p:nvPr/>
        </p:nvSpPr>
        <p:spPr>
          <a:xfrm>
            <a:off x="3537588" y="10062680"/>
            <a:ext cx="1452818" cy="145281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4000" dirty="0"/>
              <a:t>a</a:t>
            </a:r>
            <a:endParaRPr kumimoji="1" lang="ko-Kore-KR" altLang="en-US" sz="40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1E681A1-8D16-534D-BE8F-0875B747210B}"/>
              </a:ext>
            </a:extLst>
          </p:cNvPr>
          <p:cNvSpPr/>
          <p:nvPr/>
        </p:nvSpPr>
        <p:spPr>
          <a:xfrm>
            <a:off x="3537588" y="8077549"/>
            <a:ext cx="1452818" cy="145281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4000" dirty="0"/>
              <a:t>b</a:t>
            </a:r>
            <a:endParaRPr kumimoji="1" lang="ko-Kore-KR" altLang="en-US" sz="40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3388073-81EB-8A43-AB38-F7A37F833E07}"/>
              </a:ext>
            </a:extLst>
          </p:cNvPr>
          <p:cNvSpPr/>
          <p:nvPr/>
        </p:nvSpPr>
        <p:spPr>
          <a:xfrm>
            <a:off x="3537588" y="6092418"/>
            <a:ext cx="1452818" cy="145281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4000" dirty="0"/>
              <a:t>c</a:t>
            </a:r>
            <a:endParaRPr kumimoji="1" lang="ko-Kore-KR" altLang="en-US" sz="40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5ED546-B0E5-FD42-A0DC-466EF4308B76}"/>
              </a:ext>
            </a:extLst>
          </p:cNvPr>
          <p:cNvCxnSpPr>
            <a:stCxn id="8" idx="0"/>
            <a:endCxn id="17" idx="4"/>
          </p:cNvCxnSpPr>
          <p:nvPr/>
        </p:nvCxnSpPr>
        <p:spPr>
          <a:xfrm flipV="1">
            <a:off x="4263997" y="9530367"/>
            <a:ext cx="0" cy="5323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EAF0C9E-DA28-0841-B4F6-CD64C506C9A1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4263997" y="7545236"/>
            <a:ext cx="0" cy="5323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F1BAF7-7D1D-B04B-A03B-2EFFEF1581D9}"/>
              </a:ext>
            </a:extLst>
          </p:cNvPr>
          <p:cNvSpPr/>
          <p:nvPr/>
        </p:nvSpPr>
        <p:spPr>
          <a:xfrm>
            <a:off x="3369914" y="7545236"/>
            <a:ext cx="335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</a:t>
            </a:r>
            <a:endParaRPr lang="ko-Kore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6FB18D-797F-7542-B282-4E40D07D92F1}"/>
              </a:ext>
            </a:extLst>
          </p:cNvPr>
          <p:cNvSpPr/>
          <p:nvPr/>
        </p:nvSpPr>
        <p:spPr>
          <a:xfrm>
            <a:off x="3368354" y="9601410"/>
            <a:ext cx="335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</a:t>
            </a:r>
            <a:endParaRPr lang="ko-Kore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72E8055D-6ED1-A542-9A18-8F8D304527D1}"/>
                  </a:ext>
                </a:extLst>
              </p:cNvPr>
              <p:cNvSpPr/>
              <p:nvPr/>
            </p:nvSpPr>
            <p:spPr>
              <a:xfrm>
                <a:off x="5716815" y="10062680"/>
                <a:ext cx="1452818" cy="1452818"/>
              </a:xfrm>
              <a:prstGeom prst="ellipse">
                <a:avLst/>
              </a:prstGeom>
              <a:ln w="5715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4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ore-KR" sz="4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ko-Kore-KR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ore-KR" sz="4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ko-Kore-KR" altLang="en-US" sz="4000" dirty="0"/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72E8055D-6ED1-A542-9A18-8F8D30452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815" y="10062680"/>
                <a:ext cx="1452818" cy="1452818"/>
              </a:xfrm>
              <a:prstGeom prst="ellipse">
                <a:avLst/>
              </a:prstGeom>
              <a:blipFill>
                <a:blip r:embed="rId4"/>
                <a:stretch>
                  <a:fillRect b="-833"/>
                </a:stretch>
              </a:blipFill>
              <a:ln w="571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FF0AEFD6-0AE7-7D48-8BDA-397EF1DE79F6}"/>
                  </a:ext>
                </a:extLst>
              </p:cNvPr>
              <p:cNvSpPr/>
              <p:nvPr/>
            </p:nvSpPr>
            <p:spPr>
              <a:xfrm>
                <a:off x="5716815" y="8077549"/>
                <a:ext cx="1452818" cy="1452818"/>
              </a:xfrm>
              <a:prstGeom prst="ellipse">
                <a:avLst/>
              </a:prstGeom>
              <a:ln w="5715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4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ore-KR" sz="40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kumimoji="1" lang="en-US" altLang="ko-Kore-KR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ore-KR" sz="4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ko-Kore-KR" altLang="en-US" sz="4000" dirty="0"/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FF0AEFD6-0AE7-7D48-8BDA-397EF1DE7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815" y="8077549"/>
                <a:ext cx="1452818" cy="1452818"/>
              </a:xfrm>
              <a:prstGeom prst="ellipse">
                <a:avLst/>
              </a:prstGeom>
              <a:blipFill>
                <a:blip r:embed="rId5"/>
                <a:stretch>
                  <a:fillRect b="-1681"/>
                </a:stretch>
              </a:blipFill>
              <a:ln w="571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42C0CFF-5067-7B48-A27B-399AF2E5548E}"/>
              </a:ext>
            </a:extLst>
          </p:cNvPr>
          <p:cNvCxnSpPr>
            <a:cxnSpLocks/>
            <a:stCxn id="17" idx="6"/>
            <a:endCxn id="32" idx="2"/>
          </p:cNvCxnSpPr>
          <p:nvPr/>
        </p:nvCxnSpPr>
        <p:spPr>
          <a:xfrm>
            <a:off x="4990406" y="8803958"/>
            <a:ext cx="7264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02728A6-4CAD-4E4B-AAB2-E4811BC48847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4990406" y="10789089"/>
            <a:ext cx="7264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0C41BCD-24CB-B149-86AD-BB4E38965B2E}"/>
              </a:ext>
            </a:extLst>
          </p:cNvPr>
          <p:cNvSpPr/>
          <p:nvPr/>
        </p:nvSpPr>
        <p:spPr>
          <a:xfrm>
            <a:off x="5129096" y="7982193"/>
            <a:ext cx="4459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f’</a:t>
            </a:r>
            <a:endParaRPr lang="ko-Kore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5191BE-F6CA-5248-A23E-4F662CD1F40B}"/>
              </a:ext>
            </a:extLst>
          </p:cNvPr>
          <p:cNvSpPr/>
          <p:nvPr/>
        </p:nvSpPr>
        <p:spPr>
          <a:xfrm>
            <a:off x="5129096" y="10090099"/>
            <a:ext cx="4459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f’</a:t>
            </a:r>
            <a:endParaRPr lang="ko-Kore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A8A6651-7334-6143-8BB1-FCACD8E2B568}"/>
              </a:ext>
            </a:extLst>
          </p:cNvPr>
          <p:cNvSpPr/>
          <p:nvPr/>
        </p:nvSpPr>
        <p:spPr>
          <a:xfrm>
            <a:off x="8691971" y="9198166"/>
            <a:ext cx="1452818" cy="145281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4000" dirty="0"/>
              <a:t>X</a:t>
            </a:r>
            <a:endParaRPr kumimoji="1" lang="ko-Kore-KR" altLang="en-US" sz="40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51109A3-7CCA-6148-9D71-6F4BAC29F058}"/>
              </a:ext>
            </a:extLst>
          </p:cNvPr>
          <p:cNvCxnSpPr>
            <a:cxnSpLocks/>
            <a:stCxn id="31" idx="6"/>
            <a:endCxn id="48" idx="2"/>
          </p:cNvCxnSpPr>
          <p:nvPr/>
        </p:nvCxnSpPr>
        <p:spPr>
          <a:xfrm flipV="1">
            <a:off x="7169633" y="9924575"/>
            <a:ext cx="1522338" cy="8645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889C580-D7AA-2849-B97F-CDE28E63335F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169633" y="8803958"/>
            <a:ext cx="1522338" cy="11206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E7B2B01-AC0C-E142-90C8-A7816394F335}"/>
                  </a:ext>
                </a:extLst>
              </p:cNvPr>
              <p:cNvSpPr/>
              <p:nvPr/>
            </p:nvSpPr>
            <p:spPr>
              <a:xfrm>
                <a:off x="10784381" y="9194970"/>
                <a:ext cx="1452818" cy="1452818"/>
              </a:xfrm>
              <a:prstGeom prst="ellipse">
                <a:avLst/>
              </a:prstGeom>
              <a:ln w="5715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4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ore-KR" sz="40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kumimoji="1" lang="en-US" altLang="ko-Kore-KR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ore-KR" sz="4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ko-Kore-KR" altLang="en-US" sz="4000" dirty="0"/>
              </a:p>
            </p:txBody>
          </p:sp>
        </mc:Choice>
        <mc:Fallback xmlns=""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E7B2B01-AC0C-E142-90C8-A7816394F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381" y="9194970"/>
                <a:ext cx="1452818" cy="1452818"/>
              </a:xfrm>
              <a:prstGeom prst="ellipse">
                <a:avLst/>
              </a:prstGeom>
              <a:blipFill>
                <a:blip r:embed="rId6"/>
                <a:stretch>
                  <a:fillRect b="-833"/>
                </a:stretch>
              </a:blipFill>
              <a:ln w="571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B5197E5-FEB5-AE4F-BECB-E7AE00C31FEF}"/>
              </a:ext>
            </a:extLst>
          </p:cNvPr>
          <p:cNvCxnSpPr>
            <a:cxnSpLocks/>
            <a:stCxn id="48" idx="6"/>
            <a:endCxn id="57" idx="2"/>
          </p:cNvCxnSpPr>
          <p:nvPr/>
        </p:nvCxnSpPr>
        <p:spPr>
          <a:xfrm flipV="1">
            <a:off x="10144789" y="9921379"/>
            <a:ext cx="639592" cy="31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D2D20A7-41D7-1545-8F62-32357EE13485}"/>
              </a:ext>
            </a:extLst>
          </p:cNvPr>
          <p:cNvSpPr txBox="1"/>
          <p:nvPr/>
        </p:nvSpPr>
        <p:spPr>
          <a:xfrm>
            <a:off x="7463358" y="8309919"/>
            <a:ext cx="403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체인 규칙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(chain rule)</a:t>
            </a:r>
            <a:endParaRPr kumimoji="1" lang="ko-Kore-KR" altLang="en-US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4047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산출 그래프 </a:t>
            </a:r>
            <a:r>
              <a:rPr lang="en-US" altLang="ko-Kore-KR" dirty="0">
                <a:sym typeface="Wingdings" pitchFamily="2" charset="2"/>
              </a:rPr>
              <a:t>(computational graph)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ym typeface="Wingdings" pitchFamily="2" charset="2"/>
              </a:rPr>
              <a:t>computation</a:t>
            </a:r>
            <a:r>
              <a:rPr lang="ko-Kore-KR" altLang="en-US" dirty="0">
                <a:sym typeface="Wingdings" pitchFamily="2" charset="2"/>
              </a:rPr>
              <a:t>을 그래프로 나타낸다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pic>
        <p:nvPicPr>
          <p:cNvPr id="53250" name="Picture 2" descr="TensorFlow 그래프의 시각화">
            <a:extLst>
              <a:ext uri="{FF2B5EF4-FFF2-40B4-BE49-F238E27FC236}">
                <a16:creationId xmlns:a16="http://schemas.microsoft.com/office/drawing/2014/main" id="{FD53CB12-31E8-184C-A68D-275A6A9C1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142" y="3905672"/>
            <a:ext cx="16510000" cy="8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2D9128-C8A0-1D4A-8F66-4EC1C0CD91F2}"/>
              </a:ext>
            </a:extLst>
          </p:cNvPr>
          <p:cNvSpPr/>
          <p:nvPr/>
        </p:nvSpPr>
        <p:spPr>
          <a:xfrm>
            <a:off x="6707361" y="12918870"/>
            <a:ext cx="8323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https://tensorflowkorea.gitbooks.io/tensorflow-kr/content/g3doc/how_tos/graph_viz/</a:t>
            </a:r>
          </a:p>
        </p:txBody>
      </p:sp>
    </p:spTree>
    <p:extLst>
      <p:ext uri="{BB962C8B-B14F-4D97-AF65-F5344CB8AC3E}">
        <p14:creationId xmlns:p14="http://schemas.microsoft.com/office/powerpoint/2010/main" val="1824999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378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Practice Session: </a:t>
            </a:r>
            <a:r>
              <a:rPr lang="en-US" b="1" dirty="0" err="1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들어가기</a:t>
            </a: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전에</a:t>
            </a:r>
            <a:endParaRPr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olidFill>
                  <a:schemeClr val="bg1"/>
                </a:solidFill>
              </a:rPr>
              <a:t>1. Google </a:t>
            </a:r>
            <a:r>
              <a:rPr lang="en-US" altLang="ko-KR" dirty="0" err="1">
                <a:solidFill>
                  <a:schemeClr val="bg1"/>
                </a:solidFill>
              </a:rPr>
              <a:t>Colab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사용법</a:t>
            </a:r>
            <a:endParaRPr lang="en" altLang="ko-Kore-KR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220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[Practice Session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684CD-4BA5-8D40-ACDE-81DBC92AF95E}"/>
              </a:ext>
            </a:extLst>
          </p:cNvPr>
          <p:cNvSpPr txBox="1"/>
          <p:nvPr/>
        </p:nvSpPr>
        <p:spPr>
          <a:xfrm>
            <a:off x="2830165" y="3617640"/>
            <a:ext cx="179954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클라우드 기반의 </a:t>
            </a:r>
            <a:r>
              <a:rPr kumimoji="1" lang="en-US" altLang="ko-Kore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Jupyter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ore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NoteBook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같은 환경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장점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GPU 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사용 가능</a:t>
            </a: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무료도 괜찮다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–  K80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최대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12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시간 정도로 제한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오래 돌리지 않고 자주 저장만 한다면 나쁘지 않다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유료도 많이 비싸지 않다 한달에 약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2000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원 정도로 큰 메모리에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T4, P100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사용할 수 있다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ko-Kore-KR" altLang="en-US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7" name="Picture 2" descr="Google Collaboratory - A.I. Shelf">
            <a:extLst>
              <a:ext uri="{FF2B5EF4-FFF2-40B4-BE49-F238E27FC236}">
                <a16:creationId xmlns:a16="http://schemas.microsoft.com/office/drawing/2014/main" id="{6A9252EB-8881-3144-A0FF-0147C3E8F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564" y="512494"/>
            <a:ext cx="5493042" cy="220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24">
            <a:extLst>
              <a:ext uri="{FF2B5EF4-FFF2-40B4-BE49-F238E27FC236}">
                <a16:creationId xmlns:a16="http://schemas.microsoft.com/office/drawing/2014/main" id="{430BEFA3-7D50-D04B-BC83-F66D043D92E8}"/>
              </a:ext>
            </a:extLst>
          </p:cNvPr>
          <p:cNvSpPr/>
          <p:nvPr/>
        </p:nvSpPr>
        <p:spPr>
          <a:xfrm>
            <a:off x="1524000" y="1460302"/>
            <a:ext cx="1079871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ym typeface="Wingdings" pitchFamily="2" charset="2"/>
              </a:rPr>
              <a:t>[Practice Session]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ym typeface="Wingdings" pitchFamily="2" charset="2"/>
              </a:rPr>
              <a:t>Google </a:t>
            </a:r>
            <a:r>
              <a:rPr lang="en-US" altLang="ko-Kore-KR" dirty="0" err="1">
                <a:sym typeface="Wingdings" pitchFamily="2" charset="2"/>
              </a:rPr>
              <a:t>colaboratory</a:t>
            </a:r>
            <a:r>
              <a:rPr lang="en-US" altLang="ko-Kore-KR" dirty="0">
                <a:sym typeface="Wingdings" pitchFamily="2" charset="2"/>
              </a:rPr>
              <a:t> (</a:t>
            </a:r>
            <a:r>
              <a:rPr lang="en-US" altLang="ko-Kore-KR" dirty="0" err="1">
                <a:sym typeface="Wingdings" pitchFamily="2" charset="2"/>
              </a:rPr>
              <a:t>colab</a:t>
            </a:r>
            <a:r>
              <a:rPr lang="en-US" altLang="ko-Kore-KR" dirty="0">
                <a:sym typeface="Wingdings" pitchFamily="2" charset="2"/>
              </a:rPr>
              <a:t>) </a:t>
            </a:r>
            <a:r>
              <a:rPr lang="ko-Kore-KR" altLang="en-US" dirty="0">
                <a:sym typeface="Wingdings" pitchFamily="2" charset="2"/>
              </a:rPr>
              <a:t>에 접속하자</a:t>
            </a:r>
            <a:endParaRPr lang="en-US" altLang="ko-Kore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4130F0-1563-9C4E-9A7B-40C93D4E81E7}"/>
              </a:ext>
            </a:extLst>
          </p:cNvPr>
          <p:cNvSpPr/>
          <p:nvPr/>
        </p:nvSpPr>
        <p:spPr>
          <a:xfrm>
            <a:off x="2834662" y="7074024"/>
            <a:ext cx="14922675" cy="563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사용법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및 소개</a:t>
            </a:r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5"/>
              </a:rPr>
              <a:t>https://colab.research.google.com/notebooks/welcome.ipynb?hl=ko</a:t>
            </a:r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공식 홈페이지 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메인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  <a:hlinkClick r:id="rId6"/>
            </a:endParaRPr>
          </a:p>
          <a:p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6"/>
              </a:rPr>
              <a:t>https://colab.research.google.com/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132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917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Practice Session: </a:t>
            </a:r>
            <a:r>
              <a:rPr lang="ko-Kore-KR" alt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피드포워드 네트워크</a:t>
            </a:r>
            <a:endParaRPr lang="en-US" altLang="ko-Kore-KR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olidFill>
                  <a:schemeClr val="bg1"/>
                </a:solidFill>
              </a:rPr>
              <a:t>1. Multi-perceptron Pytorch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  <a:endParaRPr lang="en" altLang="ko-Kore-KR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68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9803110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feed-forward vs feed-back vs bi-directional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C91018-B23D-0E41-81C3-79EFFDD4499A}"/>
              </a:ext>
            </a:extLst>
          </p:cNvPr>
          <p:cNvSpPr/>
          <p:nvPr/>
        </p:nvSpPr>
        <p:spPr>
          <a:xfrm>
            <a:off x="2445044" y="3441837"/>
            <a:ext cx="139226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200" b="1" dirty="0" err="1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피드포워드</a:t>
            </a:r>
            <a:r>
              <a:rPr kumimoji="1" lang="ko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(feed-forward)</a:t>
            </a:r>
          </a:p>
          <a:p>
            <a:endParaRPr kumimoji="1" lang="en-US" altLang="ko-KR" sz="32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다층 </a:t>
            </a:r>
            <a:r>
              <a:rPr kumimoji="1"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퍼셉트론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(multi-layer perceptron; MLP)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합성곱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신경망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(convolution network; CNN),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셀프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어텐션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(self-attention)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49902A1-BE25-244A-9698-6538AD7E0CFD}"/>
              </a:ext>
            </a:extLst>
          </p:cNvPr>
          <p:cNvSpPr/>
          <p:nvPr/>
        </p:nvSpPr>
        <p:spPr>
          <a:xfrm>
            <a:off x="12191206" y="3989613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4E5E55-B13A-B040-94F9-91F87D5B8F75}"/>
              </a:ext>
            </a:extLst>
          </p:cNvPr>
          <p:cNvSpPr/>
          <p:nvPr/>
        </p:nvSpPr>
        <p:spPr>
          <a:xfrm>
            <a:off x="18023854" y="3984867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F77FA6-2863-E648-8BB4-E54BF298A118}"/>
              </a:ext>
            </a:extLst>
          </p:cNvPr>
          <p:cNvSpPr/>
          <p:nvPr/>
        </p:nvSpPr>
        <p:spPr>
          <a:xfrm>
            <a:off x="16079638" y="3984867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6A545F1-9E9F-1E4A-B5FA-8A0205D4F00D}"/>
              </a:ext>
            </a:extLst>
          </p:cNvPr>
          <p:cNvSpPr/>
          <p:nvPr/>
        </p:nvSpPr>
        <p:spPr>
          <a:xfrm>
            <a:off x="14135422" y="3989613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386B87D-3AD8-5441-A9AD-9ACA9EF4030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13343334" y="4565677"/>
            <a:ext cx="7920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5318FEA-A30B-2B4B-B311-85E3BF4178B0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 flipV="1">
            <a:off x="15287550" y="4560931"/>
            <a:ext cx="792088" cy="47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0D5EEB-D35F-1440-8565-802918386A5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17231766" y="4560931"/>
            <a:ext cx="7920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5BF9404-9FB8-744E-ABA9-FD2C384A0AA7}"/>
              </a:ext>
            </a:extLst>
          </p:cNvPr>
          <p:cNvSpPr/>
          <p:nvPr/>
        </p:nvSpPr>
        <p:spPr>
          <a:xfrm>
            <a:off x="12166124" y="7341918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5B743F8-DD88-4043-877A-5F6CC7380D17}"/>
              </a:ext>
            </a:extLst>
          </p:cNvPr>
          <p:cNvSpPr/>
          <p:nvPr/>
        </p:nvSpPr>
        <p:spPr>
          <a:xfrm>
            <a:off x="17998772" y="7337172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CD0222D-3767-6943-93B4-52B372C95735}"/>
              </a:ext>
            </a:extLst>
          </p:cNvPr>
          <p:cNvSpPr/>
          <p:nvPr/>
        </p:nvSpPr>
        <p:spPr>
          <a:xfrm>
            <a:off x="16054556" y="7337172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2FD01F3-7950-934B-BC91-B569416369B4}"/>
              </a:ext>
            </a:extLst>
          </p:cNvPr>
          <p:cNvSpPr/>
          <p:nvPr/>
        </p:nvSpPr>
        <p:spPr>
          <a:xfrm>
            <a:off x="14110340" y="7341918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00F68D7-2059-C946-B51C-8D0E2C16AC0C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13318252" y="7917982"/>
            <a:ext cx="792088" cy="0"/>
          </a:xfrm>
          <a:prstGeom prst="straightConnector1">
            <a:avLst/>
          </a:prstGeom>
          <a:ln w="57150">
            <a:headEnd type="triangl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773F644-8B67-F342-A408-61FDC8A59B29}"/>
              </a:ext>
            </a:extLst>
          </p:cNvPr>
          <p:cNvCxnSpPr>
            <a:cxnSpLocks/>
            <a:stCxn id="30" idx="6"/>
            <a:endCxn id="29" idx="2"/>
          </p:cNvCxnSpPr>
          <p:nvPr/>
        </p:nvCxnSpPr>
        <p:spPr>
          <a:xfrm flipV="1">
            <a:off x="15262468" y="7913236"/>
            <a:ext cx="792088" cy="4746"/>
          </a:xfrm>
          <a:prstGeom prst="straightConnector1">
            <a:avLst/>
          </a:prstGeom>
          <a:ln w="57150">
            <a:headEnd type="triangl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061585-F355-4043-BBF7-9945B08F1F06}"/>
              </a:ext>
            </a:extLst>
          </p:cNvPr>
          <p:cNvCxnSpPr>
            <a:cxnSpLocks/>
            <a:stCxn id="29" idx="6"/>
            <a:endCxn id="28" idx="2"/>
          </p:cNvCxnSpPr>
          <p:nvPr/>
        </p:nvCxnSpPr>
        <p:spPr>
          <a:xfrm>
            <a:off x="17206684" y="7913236"/>
            <a:ext cx="792088" cy="0"/>
          </a:xfrm>
          <a:prstGeom prst="straightConnector1">
            <a:avLst/>
          </a:prstGeom>
          <a:ln w="57150">
            <a:headEnd type="triangl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EE8308FA-5208-1B40-A3DC-CA862BB49F04}"/>
              </a:ext>
            </a:extLst>
          </p:cNvPr>
          <p:cNvSpPr/>
          <p:nvPr/>
        </p:nvSpPr>
        <p:spPr>
          <a:xfrm>
            <a:off x="12191206" y="10691804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95FC9BC-FA15-004E-B1AE-66848F1A13CB}"/>
              </a:ext>
            </a:extLst>
          </p:cNvPr>
          <p:cNvSpPr/>
          <p:nvPr/>
        </p:nvSpPr>
        <p:spPr>
          <a:xfrm>
            <a:off x="18023854" y="10687058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6BD72A4-9A14-B344-AE2B-8BBDB0C308ED}"/>
              </a:ext>
            </a:extLst>
          </p:cNvPr>
          <p:cNvSpPr/>
          <p:nvPr/>
        </p:nvSpPr>
        <p:spPr>
          <a:xfrm>
            <a:off x="16079638" y="10687058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21DE8DE-D1EA-DB44-BA5F-EE1E1686CE06}"/>
              </a:ext>
            </a:extLst>
          </p:cNvPr>
          <p:cNvSpPr/>
          <p:nvPr/>
        </p:nvSpPr>
        <p:spPr>
          <a:xfrm>
            <a:off x="14135422" y="10691804"/>
            <a:ext cx="1152128" cy="1152128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EBF247-CA06-364C-8E59-183ABBC3668E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13343334" y="11267868"/>
            <a:ext cx="79208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0A27F73-9587-9B45-B9E6-3EA550B5BD33}"/>
              </a:ext>
            </a:extLst>
          </p:cNvPr>
          <p:cNvCxnSpPr>
            <a:cxnSpLocks/>
            <a:stCxn id="37" idx="6"/>
            <a:endCxn id="36" idx="2"/>
          </p:cNvCxnSpPr>
          <p:nvPr/>
        </p:nvCxnSpPr>
        <p:spPr>
          <a:xfrm flipV="1">
            <a:off x="15287550" y="11263122"/>
            <a:ext cx="792088" cy="474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A09D450-D5B0-844C-BCCE-E11C5E1B6D6B}"/>
              </a:ext>
            </a:extLst>
          </p:cNvPr>
          <p:cNvCxnSpPr>
            <a:cxnSpLocks/>
            <a:stCxn id="36" idx="6"/>
            <a:endCxn id="35" idx="2"/>
          </p:cNvCxnSpPr>
          <p:nvPr/>
        </p:nvCxnSpPr>
        <p:spPr>
          <a:xfrm>
            <a:off x="17231766" y="11263122"/>
            <a:ext cx="79208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EFF01C-88E6-894C-921F-81EE2FA224F1}"/>
              </a:ext>
            </a:extLst>
          </p:cNvPr>
          <p:cNvSpPr/>
          <p:nvPr/>
        </p:nvSpPr>
        <p:spPr>
          <a:xfrm>
            <a:off x="2445044" y="7245481"/>
            <a:ext cx="88820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피드백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(feed-back)</a:t>
            </a:r>
          </a:p>
          <a:p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디컨볼로션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신경망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(deconvolution network)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7401D6-9F14-2140-924E-FB6589249F37}"/>
              </a:ext>
            </a:extLst>
          </p:cNvPr>
          <p:cNvSpPr/>
          <p:nvPr/>
        </p:nvSpPr>
        <p:spPr>
          <a:xfrm>
            <a:off x="2445044" y="10193157"/>
            <a:ext cx="1075427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쌍방향 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(bi-directional)</a:t>
            </a:r>
          </a:p>
          <a:p>
            <a:endParaRPr kumimoji="1" lang="en-US" altLang="ko-KR" sz="32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중첩 </a:t>
            </a:r>
            <a:r>
              <a:rPr kumimoji="1"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오토인코더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(stacked  auto-encoders)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깊은 </a:t>
            </a:r>
            <a:r>
              <a:rPr kumimoji="1"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볼츠만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머신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(deep </a:t>
            </a:r>
            <a:r>
              <a:rPr kumimoji="1" lang="en-US" altLang="ko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boltzmann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machine)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4055DE-4E2E-F146-B811-198B410ECCD0}"/>
              </a:ext>
            </a:extLst>
          </p:cNvPr>
          <p:cNvSpPr/>
          <p:nvPr/>
        </p:nvSpPr>
        <p:spPr>
          <a:xfrm>
            <a:off x="1822054" y="3162658"/>
            <a:ext cx="18074084" cy="3342083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8222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7B3E5DF6-9F39-6140-9A9C-5D57750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304790AC-8D54-F143-AEB2-156ACAC371C7}"/>
              </a:ext>
            </a:extLst>
          </p:cNvPr>
          <p:cNvSpPr/>
          <p:nvPr/>
        </p:nvSpPr>
        <p:spPr>
          <a:xfrm>
            <a:off x="1524000" y="1460302"/>
            <a:ext cx="1079871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ym typeface="Wingdings" pitchFamily="2" charset="2"/>
              </a:rPr>
              <a:t>[Practice Session]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ym typeface="Wingdings" pitchFamily="2" charset="2"/>
              </a:rPr>
              <a:t>Multi-layer Perceptron </a:t>
            </a:r>
            <a:r>
              <a:rPr lang="ko-Kore-KR" altLang="en-US" dirty="0">
                <a:sym typeface="Wingdings" pitchFamily="2" charset="2"/>
              </a:rPr>
              <a:t>구현하기</a:t>
            </a:r>
            <a:endParaRPr lang="en-US" altLang="ko-Kore-KR" dirty="0"/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DE418312-4F07-5049-8551-FD48366446E2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01D7F666-56F2-9B49-BC4B-480598CEDDED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[Practice Session]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7B057-23CF-E24D-B6AF-EA8544EF3688}"/>
              </a:ext>
            </a:extLst>
          </p:cNvPr>
          <p:cNvSpPr/>
          <p:nvPr/>
        </p:nvSpPr>
        <p:spPr>
          <a:xfrm>
            <a:off x="2830166" y="3689648"/>
            <a:ext cx="14541120" cy="166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defRPr sz="4500" spc="-45">
                <a:solidFill>
                  <a:srgbClr val="53585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 lang="en-US" altLang="ko-Kore-KR" sz="3600" dirty="0">
                <a:hlinkClick r:id="rId3"/>
              </a:rPr>
              <a:t>https://colab.research.google.com/drive/1P54IEHRdafCh_515npzX61soa64N-vBk#scrollTo=zqOdWl7IdKfT&amp;uniqifier=1</a:t>
            </a:r>
            <a:r>
              <a:rPr lang="en-US" altLang="ko-Kore-KR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363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378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Theory Session: </a:t>
            </a:r>
            <a:r>
              <a:rPr lang="en-US" b="1" dirty="0" err="1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피드포워드</a:t>
            </a: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네트워크</a:t>
            </a:r>
            <a:endParaRPr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olidFill>
                  <a:schemeClr val="bg1"/>
                </a:solidFill>
              </a:rPr>
              <a:t>1. Backpropagation (</a:t>
            </a:r>
            <a:r>
              <a:rPr lang="ko-KR" altLang="en-US" dirty="0" err="1">
                <a:solidFill>
                  <a:schemeClr val="bg1"/>
                </a:solidFill>
              </a:rPr>
              <a:t>역전파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" altLang="ko-Kore-KR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2827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7B3E5DF6-9F39-6140-9A9C-5D57750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5" name="Shape 222">
            <a:extLst>
              <a:ext uri="{FF2B5EF4-FFF2-40B4-BE49-F238E27FC236}">
                <a16:creationId xmlns:a16="http://schemas.microsoft.com/office/drawing/2014/main" id="{B9D8E278-3E76-174D-977D-D5B646B03D6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6" name="Shape 223">
            <a:extLst>
              <a:ext uri="{FF2B5EF4-FFF2-40B4-BE49-F238E27FC236}">
                <a16:creationId xmlns:a16="http://schemas.microsoft.com/office/drawing/2014/main" id="{4C5CE213-0E71-0445-BF18-4D0ECB3D7685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[Theory Session]</a:t>
            </a:r>
            <a:endParaRPr lang="ko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18312393-04B2-2346-9F27-FF932FB8E8E3}"/>
              </a:ext>
            </a:extLst>
          </p:cNvPr>
          <p:cNvSpPr/>
          <p:nvPr/>
        </p:nvSpPr>
        <p:spPr>
          <a:xfrm>
            <a:off x="1524000" y="1460302"/>
            <a:ext cx="1079871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역전파 </a:t>
            </a:r>
            <a:r>
              <a:rPr lang="en-US" altLang="ko-Kore-KR" dirty="0">
                <a:sym typeface="Wingdings" pitchFamily="2" charset="2"/>
              </a:rPr>
              <a:t>(Backpropagation)</a:t>
            </a:r>
            <a:r>
              <a:rPr lang="ko-Kore-KR" altLang="en-US" dirty="0">
                <a:sym typeface="Wingdings" pitchFamily="2" charset="2"/>
              </a:rPr>
              <a:t>를 직접 해보자</a:t>
            </a:r>
            <a:r>
              <a:rPr lang="en-US" altLang="ko-Kore-KR" dirty="0">
                <a:sym typeface="Wingdings" pitchFamily="2" charset="2"/>
              </a:rPr>
              <a:t>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간단하게 한 층의 은닉층</a:t>
            </a:r>
            <a:r>
              <a:rPr lang="en-US" altLang="ko-Kore-KR" dirty="0">
                <a:sym typeface="Wingdings" pitchFamily="2" charset="2"/>
              </a:rPr>
              <a:t>(hidden layer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만 있다고 해보자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A2155A6-5EEF-8C47-BFAF-2FFC6B50B048}"/>
              </a:ext>
            </a:extLst>
          </p:cNvPr>
          <p:cNvGrpSpPr/>
          <p:nvPr/>
        </p:nvGrpSpPr>
        <p:grpSpPr>
          <a:xfrm>
            <a:off x="1524000" y="3253180"/>
            <a:ext cx="13788003" cy="9691146"/>
            <a:chOff x="4922820" y="5234709"/>
            <a:chExt cx="10290214" cy="7232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A07D79D0-4D26-7A49-8F17-DCE4E7D53770}"/>
                    </a:ext>
                  </a:extLst>
                </p:cNvPr>
                <p:cNvSpPr/>
                <p:nvPr/>
              </p:nvSpPr>
              <p:spPr>
                <a:xfrm>
                  <a:off x="6742755" y="685671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kumimoji="1"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A07D79D0-4D26-7A49-8F17-DCE4E7D537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6856717"/>
                  <a:ext cx="667030" cy="60639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C293912-27F9-714F-B2C0-2A7807372EDC}"/>
                    </a:ext>
                  </a:extLst>
                </p:cNvPr>
                <p:cNvSpPr/>
                <p:nvPr/>
              </p:nvSpPr>
              <p:spPr>
                <a:xfrm>
                  <a:off x="6742755" y="873002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C293912-27F9-714F-B2C0-2A7807372E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8730027"/>
                  <a:ext cx="667030" cy="60639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9864D537-FABE-564E-BB9A-4F341FDD12CA}"/>
                    </a:ext>
                  </a:extLst>
                </p:cNvPr>
                <p:cNvSpPr/>
                <p:nvPr/>
              </p:nvSpPr>
              <p:spPr>
                <a:xfrm>
                  <a:off x="6742755" y="104922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9864D537-FABE-564E-BB9A-4F341FDD12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10492287"/>
                  <a:ext cx="667030" cy="60639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AEBE430-7514-684F-BC80-A86EA3EBF1BD}"/>
                    </a:ext>
                  </a:extLst>
                </p:cNvPr>
                <p:cNvSpPr/>
                <p:nvPr/>
              </p:nvSpPr>
              <p:spPr>
                <a:xfrm>
                  <a:off x="6742755" y="779337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AEBE430-7514-684F-BC80-A86EA3EBF1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7793372"/>
                  <a:ext cx="667030" cy="60639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5F3347E-A5BC-E64D-805E-888D2468B6F5}"/>
                    </a:ext>
                  </a:extLst>
                </p:cNvPr>
                <p:cNvSpPr/>
                <p:nvPr/>
              </p:nvSpPr>
              <p:spPr>
                <a:xfrm>
                  <a:off x="6742755" y="11430298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5F3347E-A5BC-E64D-805E-888D2468B6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11430298"/>
                  <a:ext cx="667030" cy="60639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99D39-0396-0548-B739-56F916B35C13}"/>
                </a:ext>
              </a:extLst>
            </p:cNvPr>
            <p:cNvSpPr txBox="1"/>
            <p:nvPr/>
          </p:nvSpPr>
          <p:spPr>
            <a:xfrm>
              <a:off x="5007580" y="6992034"/>
              <a:ext cx="1292827" cy="4164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dirty="0">
                  <a:latin typeface="Helvetica" pitchFamily="2" charset="0"/>
                </a:rPr>
                <a:t>Constant</a:t>
              </a:r>
              <a:endParaRPr kumimoji="1" lang="ko-KR" altLang="en-US" sz="2800" dirty="0">
                <a:latin typeface="Helvetica" pitchFamily="2" charset="0"/>
              </a:endParaRPr>
            </a:p>
          </p:txBody>
        </p:sp>
        <p:sp>
          <p:nvSpPr>
            <p:cNvPr id="16" name="왼쪽 중괄호[L] 15">
              <a:extLst>
                <a:ext uri="{FF2B5EF4-FFF2-40B4-BE49-F238E27FC236}">
                  <a16:creationId xmlns:a16="http://schemas.microsoft.com/office/drawing/2014/main" id="{9DDD42AF-97A2-4845-8C55-EABDB400F53D}"/>
                </a:ext>
              </a:extLst>
            </p:cNvPr>
            <p:cNvSpPr/>
            <p:nvPr/>
          </p:nvSpPr>
          <p:spPr>
            <a:xfrm>
              <a:off x="6109164" y="8261882"/>
              <a:ext cx="633591" cy="330629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sz="28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D1D0D9-BC62-B140-AF25-9F5D31BFAEA9}"/>
                </a:ext>
              </a:extLst>
            </p:cNvPr>
            <p:cNvSpPr txBox="1"/>
            <p:nvPr/>
          </p:nvSpPr>
          <p:spPr>
            <a:xfrm>
              <a:off x="4922820" y="9621242"/>
              <a:ext cx="1277515" cy="7594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800" dirty="0">
                  <a:latin typeface="Helvetica" pitchFamily="2" charset="0"/>
                </a:rPr>
                <a:t>Input</a:t>
              </a:r>
              <a:br>
                <a:rPr kumimoji="1" lang="en-US" altLang="ko-KR" sz="2800" dirty="0">
                  <a:latin typeface="Helvetica" pitchFamily="2" charset="0"/>
                </a:rPr>
              </a:br>
              <a:r>
                <a:rPr kumimoji="1" lang="en-US" altLang="ko-KR" sz="2800" dirty="0">
                  <a:latin typeface="Helvetica" pitchFamily="2" charset="0"/>
                </a:rPr>
                <a:t>Features</a:t>
              </a:r>
              <a:endParaRPr kumimoji="1" lang="ko-KR" altLang="en-US" sz="2800" dirty="0">
                <a:latin typeface="Helvetica" pitchFamily="2" charset="0"/>
              </a:endParaRPr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F8C9646A-1883-7F4F-83A8-74E796FA630B}"/>
                </a:ext>
              </a:extLst>
            </p:cNvPr>
            <p:cNvCxnSpPr>
              <a:cxnSpLocks/>
              <a:stCxn id="15" idx="3"/>
              <a:endCxn id="10" idx="2"/>
            </p:cNvCxnSpPr>
            <p:nvPr/>
          </p:nvCxnSpPr>
          <p:spPr>
            <a:xfrm flipV="1">
              <a:off x="6300407" y="7159913"/>
              <a:ext cx="442348" cy="4036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63552-28EC-A544-8134-BCA5AD062685}"/>
                </a:ext>
              </a:extLst>
            </p:cNvPr>
            <p:cNvSpPr txBox="1"/>
            <p:nvPr/>
          </p:nvSpPr>
          <p:spPr>
            <a:xfrm>
              <a:off x="6948671" y="9520420"/>
              <a:ext cx="214621" cy="95545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br>
                <a:rPr kumimoji="1" lang="en-US" altLang="ko-KR" sz="2400" b="1" dirty="0">
                  <a:latin typeface="Helvetica" pitchFamily="2" charset="0"/>
                </a:rPr>
              </a:br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br>
                <a:rPr kumimoji="1" lang="en-US" altLang="ko-KR" sz="2400" b="1" dirty="0">
                  <a:latin typeface="Helvetica" pitchFamily="2" charset="0"/>
                </a:rPr>
              </a:br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endParaRPr kumimoji="1" lang="ko-KR" altLang="en-US" sz="2400" b="1" dirty="0">
                <a:latin typeface="Helvetica" pitchFamily="2" charset="0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CB7356B-B330-434A-BC90-CC57D8FD09E8}"/>
                </a:ext>
              </a:extLst>
            </p:cNvPr>
            <p:cNvCxnSpPr>
              <a:cxnSpLocks/>
              <a:stCxn id="10" idx="6"/>
              <a:endCxn id="29" idx="2"/>
            </p:cNvCxnSpPr>
            <p:nvPr/>
          </p:nvCxnSpPr>
          <p:spPr>
            <a:xfrm>
              <a:off x="7409785" y="7159913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7D19488-3A64-AB4C-8433-481B2DC5E976}"/>
                </a:ext>
              </a:extLst>
            </p:cNvPr>
            <p:cNvCxnSpPr>
              <a:cxnSpLocks/>
              <a:stCxn id="13" idx="6"/>
              <a:endCxn id="29" idx="2"/>
            </p:cNvCxnSpPr>
            <p:nvPr/>
          </p:nvCxnSpPr>
          <p:spPr>
            <a:xfrm flipV="1">
              <a:off x="7409785" y="7517600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B982AA8-B8EE-B749-A248-82157D83522A}"/>
                </a:ext>
              </a:extLst>
            </p:cNvPr>
            <p:cNvCxnSpPr>
              <a:cxnSpLocks/>
              <a:stCxn id="11" idx="6"/>
              <a:endCxn id="29" idx="2"/>
            </p:cNvCxnSpPr>
            <p:nvPr/>
          </p:nvCxnSpPr>
          <p:spPr>
            <a:xfrm flipV="1">
              <a:off x="7409785" y="7517600"/>
              <a:ext cx="1367904" cy="1515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8F488CA-94D9-FE4C-AA86-3B3C90B4E545}"/>
                </a:ext>
              </a:extLst>
            </p:cNvPr>
            <p:cNvCxnSpPr>
              <a:cxnSpLocks/>
              <a:stCxn id="12" idx="6"/>
              <a:endCxn id="29" idx="2"/>
            </p:cNvCxnSpPr>
            <p:nvPr/>
          </p:nvCxnSpPr>
          <p:spPr>
            <a:xfrm flipV="1">
              <a:off x="7409785" y="7517600"/>
              <a:ext cx="1367904" cy="32778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AD78B6B-7CDA-F64A-AA3C-C644C51FC821}"/>
                </a:ext>
              </a:extLst>
            </p:cNvPr>
            <p:cNvCxnSpPr>
              <a:cxnSpLocks/>
              <a:stCxn id="14" idx="6"/>
              <a:endCxn id="29" idx="2"/>
            </p:cNvCxnSpPr>
            <p:nvPr/>
          </p:nvCxnSpPr>
          <p:spPr>
            <a:xfrm flipV="1">
              <a:off x="7409785" y="7517600"/>
              <a:ext cx="1367904" cy="42158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D750987-CF89-2B49-9662-222B94F1DE95}"/>
                    </a:ext>
                  </a:extLst>
                </p:cNvPr>
                <p:cNvSpPr/>
                <p:nvPr/>
              </p:nvSpPr>
              <p:spPr>
                <a:xfrm>
                  <a:off x="8777689" y="627774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kumimoji="1" lang="en-US" altLang="ko-KR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D750987-CF89-2B49-9662-222B94F1DE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6277749"/>
                  <a:ext cx="667030" cy="60639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F102479-1FB8-A141-A3EE-55B8B19A879F}"/>
                    </a:ext>
                  </a:extLst>
                </p:cNvPr>
                <p:cNvSpPr/>
                <p:nvPr/>
              </p:nvSpPr>
              <p:spPr>
                <a:xfrm>
                  <a:off x="8777689" y="815105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F102479-1FB8-A141-A3EE-55B8B19A87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8151059"/>
                  <a:ext cx="667030" cy="60639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283704-0446-8A4C-A89F-4B4EBABF36EF}"/>
                    </a:ext>
                  </a:extLst>
                </p:cNvPr>
                <p:cNvSpPr/>
                <p:nvPr/>
              </p:nvSpPr>
              <p:spPr>
                <a:xfrm>
                  <a:off x="8777689" y="1092296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283704-0446-8A4C-A89F-4B4EBABF36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10922969"/>
                  <a:ext cx="667030" cy="606391"/>
                </a:xfrm>
                <a:prstGeom prst="ellipse">
                  <a:avLst/>
                </a:prstGeom>
                <a:blipFill>
                  <a:blip r:embed="rId10"/>
                  <a:stretch>
                    <a:fillRect l="-138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F04F842-D0C9-8B42-83AB-7BF37DB220C6}"/>
                    </a:ext>
                  </a:extLst>
                </p:cNvPr>
                <p:cNvSpPr/>
                <p:nvPr/>
              </p:nvSpPr>
              <p:spPr>
                <a:xfrm>
                  <a:off x="8777689" y="721440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F04F842-D0C9-8B42-83AB-7BF37DB220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7214404"/>
                  <a:ext cx="667030" cy="60639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1AC13AE-826C-9643-A085-EDB479F3117F}"/>
                    </a:ext>
                  </a:extLst>
                </p:cNvPr>
                <p:cNvSpPr/>
                <p:nvPr/>
              </p:nvSpPr>
              <p:spPr>
                <a:xfrm>
                  <a:off x="8777689" y="11860980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1AC13AE-826C-9643-A085-EDB479F311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11860980"/>
                  <a:ext cx="667030" cy="60639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C5F2891-9151-0D45-96E2-C23E53A0D6F5}"/>
                </a:ext>
              </a:extLst>
            </p:cNvPr>
            <p:cNvCxnSpPr>
              <a:cxnSpLocks/>
              <a:stCxn id="34" idx="6"/>
              <a:endCxn id="39" idx="2"/>
            </p:cNvCxnSpPr>
            <p:nvPr/>
          </p:nvCxnSpPr>
          <p:spPr>
            <a:xfrm>
              <a:off x="11479653" y="8062283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71B53AC-AA9D-764D-8275-B0AD1E52FF90}"/>
                    </a:ext>
                  </a:extLst>
                </p:cNvPr>
                <p:cNvSpPr/>
                <p:nvPr/>
              </p:nvSpPr>
              <p:spPr>
                <a:xfrm>
                  <a:off x="10812623" y="869574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71B53AC-AA9D-764D-8275-B0AD1E52FF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8695742"/>
                  <a:ext cx="667030" cy="606391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830141B-3997-7E4D-99C3-1F82A2F46FB5}"/>
                    </a:ext>
                  </a:extLst>
                </p:cNvPr>
                <p:cNvSpPr/>
                <p:nvPr/>
              </p:nvSpPr>
              <p:spPr>
                <a:xfrm>
                  <a:off x="10812623" y="1074643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830141B-3997-7E4D-99C3-1F82A2F46F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10746432"/>
                  <a:ext cx="667030" cy="606391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F17C510-39AF-C047-A35B-8034F06AC678}"/>
                    </a:ext>
                  </a:extLst>
                </p:cNvPr>
                <p:cNvSpPr/>
                <p:nvPr/>
              </p:nvSpPr>
              <p:spPr>
                <a:xfrm>
                  <a:off x="10812623" y="77590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F17C510-39AF-C047-A35B-8034F06AC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7759087"/>
                  <a:ext cx="667030" cy="606391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9CCE3C0-31D3-F749-A9D3-0DC7E46F8C03}"/>
                </a:ext>
              </a:extLst>
            </p:cNvPr>
            <p:cNvSpPr txBox="1"/>
            <p:nvPr/>
          </p:nvSpPr>
          <p:spPr>
            <a:xfrm>
              <a:off x="8986826" y="9332815"/>
              <a:ext cx="214621" cy="95545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br>
                <a:rPr kumimoji="1" lang="en-US" altLang="ko-KR" sz="2400" b="1" dirty="0">
                  <a:latin typeface="Helvetica" pitchFamily="2" charset="0"/>
                </a:rPr>
              </a:br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br>
                <a:rPr kumimoji="1" lang="en-US" altLang="ko-KR" sz="2400" b="1" dirty="0">
                  <a:latin typeface="Helvetica" pitchFamily="2" charset="0"/>
                </a:rPr>
              </a:br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endParaRPr kumimoji="1" lang="ko-KR" altLang="en-US" sz="2400" b="1" dirty="0">
                <a:latin typeface="Helvetic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2BB4C4-A029-B242-910A-FFBEE9563412}"/>
                </a:ext>
              </a:extLst>
            </p:cNvPr>
            <p:cNvSpPr txBox="1"/>
            <p:nvPr/>
          </p:nvSpPr>
          <p:spPr>
            <a:xfrm>
              <a:off x="11024951" y="9632397"/>
              <a:ext cx="214621" cy="95545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br>
                <a:rPr kumimoji="1" lang="en-US" altLang="ko-KR" sz="2400" b="1" dirty="0">
                  <a:latin typeface="Helvetica" pitchFamily="2" charset="0"/>
                </a:rPr>
              </a:br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br>
                <a:rPr kumimoji="1" lang="en-US" altLang="ko-KR" sz="2400" b="1" dirty="0">
                  <a:latin typeface="Helvetica" pitchFamily="2" charset="0"/>
                </a:rPr>
              </a:br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endParaRPr kumimoji="1" lang="ko-KR" altLang="en-US" sz="2400" b="1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8D5F142-90A0-6543-9D02-D3BDC2768615}"/>
                    </a:ext>
                  </a:extLst>
                </p:cNvPr>
                <p:cNvSpPr/>
                <p:nvPr/>
              </p:nvSpPr>
              <p:spPr>
                <a:xfrm>
                  <a:off x="12322712" y="869574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8D5F142-90A0-6543-9D02-D3BDC27686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8695742"/>
                  <a:ext cx="667030" cy="606391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5EB42E4-F04C-CA40-AF73-80F909D746B0}"/>
                    </a:ext>
                  </a:extLst>
                </p:cNvPr>
                <p:cNvSpPr/>
                <p:nvPr/>
              </p:nvSpPr>
              <p:spPr>
                <a:xfrm>
                  <a:off x="12322712" y="1074643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5EB42E4-F04C-CA40-AF73-80F909D746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10746432"/>
                  <a:ext cx="667030" cy="60639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AFA2DE2-5AFF-0342-AD67-C8BFB081FEA9}"/>
                    </a:ext>
                  </a:extLst>
                </p:cNvPr>
                <p:cNvSpPr/>
                <p:nvPr/>
              </p:nvSpPr>
              <p:spPr>
                <a:xfrm>
                  <a:off x="12322712" y="77590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AFA2DE2-5AFF-0342-AD67-C8BFB081FE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7759087"/>
                  <a:ext cx="667030" cy="606391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7FECEB7-CE24-5845-AFF4-6E0C42CAB03D}"/>
                </a:ext>
              </a:extLst>
            </p:cNvPr>
            <p:cNvSpPr txBox="1"/>
            <p:nvPr/>
          </p:nvSpPr>
          <p:spPr>
            <a:xfrm>
              <a:off x="12535040" y="9647079"/>
              <a:ext cx="214621" cy="95545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br>
                <a:rPr kumimoji="1" lang="en-US" altLang="ko-KR" sz="2400" b="1" dirty="0">
                  <a:latin typeface="Helvetica" pitchFamily="2" charset="0"/>
                </a:rPr>
              </a:br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br>
                <a:rPr kumimoji="1" lang="en-US" altLang="ko-KR" sz="2400" b="1" dirty="0">
                  <a:latin typeface="Helvetica" pitchFamily="2" charset="0"/>
                </a:rPr>
              </a:br>
              <a:r>
                <a:rPr kumimoji="1" lang="en-US" altLang="ko-KR" sz="2400" b="1" dirty="0">
                  <a:latin typeface="Helvetica" pitchFamily="2" charset="0"/>
                </a:rPr>
                <a:t>.</a:t>
              </a:r>
              <a:endParaRPr kumimoji="1" lang="ko-KR" altLang="en-US" sz="2400" b="1" dirty="0">
                <a:latin typeface="Helvetica" pitchFamily="2" charset="0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9F3291E-726B-F243-91DF-801A5D3571C2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>
              <a:off x="11479653" y="8998938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FD548B8-A971-154B-9CDD-1756C3483ADA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>
              <a:off x="11479653" y="11049628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34B3894-7925-254F-A22C-328F5525161B}"/>
                </a:ext>
              </a:extLst>
            </p:cNvPr>
            <p:cNvCxnSpPr>
              <a:cxnSpLocks/>
              <a:stCxn id="10" idx="6"/>
              <a:endCxn id="27" idx="2"/>
            </p:cNvCxnSpPr>
            <p:nvPr/>
          </p:nvCxnSpPr>
          <p:spPr>
            <a:xfrm>
              <a:off x="7409785" y="7159913"/>
              <a:ext cx="1367904" cy="129434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EC3494F-7A38-8F40-9C0B-E42346C9F449}"/>
                </a:ext>
              </a:extLst>
            </p:cNvPr>
            <p:cNvCxnSpPr>
              <a:cxnSpLocks/>
              <a:stCxn id="10" idx="6"/>
              <a:endCxn id="28" idx="2"/>
            </p:cNvCxnSpPr>
            <p:nvPr/>
          </p:nvCxnSpPr>
          <p:spPr>
            <a:xfrm>
              <a:off x="7409785" y="7159913"/>
              <a:ext cx="1367904" cy="406625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55747591-F8B9-154F-8C0F-00B4968FA70E}"/>
                </a:ext>
              </a:extLst>
            </p:cNvPr>
            <p:cNvCxnSpPr>
              <a:cxnSpLocks/>
              <a:stCxn id="10" idx="6"/>
              <a:endCxn id="30" idx="2"/>
            </p:cNvCxnSpPr>
            <p:nvPr/>
          </p:nvCxnSpPr>
          <p:spPr>
            <a:xfrm>
              <a:off x="7409785" y="7159913"/>
              <a:ext cx="1367904" cy="500426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D4F6F47-742E-554A-8744-5BA2935C6E01}"/>
                </a:ext>
              </a:extLst>
            </p:cNvPr>
            <p:cNvCxnSpPr>
              <a:cxnSpLocks/>
              <a:stCxn id="13" idx="6"/>
              <a:endCxn id="27" idx="2"/>
            </p:cNvCxnSpPr>
            <p:nvPr/>
          </p:nvCxnSpPr>
          <p:spPr>
            <a:xfrm>
              <a:off x="7409785" y="8096568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304907B-D285-5B4F-B62E-425019AB2F8C}"/>
                </a:ext>
              </a:extLst>
            </p:cNvPr>
            <p:cNvCxnSpPr>
              <a:cxnSpLocks/>
              <a:stCxn id="13" idx="6"/>
              <a:endCxn id="28" idx="2"/>
            </p:cNvCxnSpPr>
            <p:nvPr/>
          </p:nvCxnSpPr>
          <p:spPr>
            <a:xfrm>
              <a:off x="7409785" y="8096568"/>
              <a:ext cx="1367904" cy="3129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029E85AF-ED5C-F64F-8865-09BEDF0DC448}"/>
                </a:ext>
              </a:extLst>
            </p:cNvPr>
            <p:cNvCxnSpPr>
              <a:cxnSpLocks/>
              <a:stCxn id="13" idx="6"/>
              <a:endCxn id="30" idx="2"/>
            </p:cNvCxnSpPr>
            <p:nvPr/>
          </p:nvCxnSpPr>
          <p:spPr>
            <a:xfrm>
              <a:off x="7409785" y="8096568"/>
              <a:ext cx="1367904" cy="40676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A2A2A3-E6A5-8849-92C1-BE98503A30AE}"/>
                </a:ext>
              </a:extLst>
            </p:cNvPr>
            <p:cNvCxnSpPr>
              <a:cxnSpLocks/>
              <a:stCxn id="11" idx="6"/>
              <a:endCxn id="27" idx="2"/>
            </p:cNvCxnSpPr>
            <p:nvPr/>
          </p:nvCxnSpPr>
          <p:spPr>
            <a:xfrm flipV="1">
              <a:off x="7409785" y="8454255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6D815A44-2E08-354A-9F5A-7C89B9AFB843}"/>
                </a:ext>
              </a:extLst>
            </p:cNvPr>
            <p:cNvCxnSpPr>
              <a:cxnSpLocks/>
              <a:stCxn id="11" idx="6"/>
              <a:endCxn id="28" idx="2"/>
            </p:cNvCxnSpPr>
            <p:nvPr/>
          </p:nvCxnSpPr>
          <p:spPr>
            <a:xfrm>
              <a:off x="7409785" y="9033223"/>
              <a:ext cx="1367904" cy="21929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6D9F32D-AFF5-114E-9C56-A957C8234F74}"/>
                </a:ext>
              </a:extLst>
            </p:cNvPr>
            <p:cNvCxnSpPr>
              <a:cxnSpLocks/>
              <a:stCxn id="11" idx="6"/>
              <a:endCxn id="30" idx="2"/>
            </p:cNvCxnSpPr>
            <p:nvPr/>
          </p:nvCxnSpPr>
          <p:spPr>
            <a:xfrm>
              <a:off x="7409785" y="9033223"/>
              <a:ext cx="1367904" cy="3130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AA0BEB60-F667-9B42-A36F-0DED215D9DD6}"/>
                </a:ext>
              </a:extLst>
            </p:cNvPr>
            <p:cNvCxnSpPr>
              <a:cxnSpLocks/>
              <a:stCxn id="12" idx="6"/>
              <a:endCxn id="28" idx="2"/>
            </p:cNvCxnSpPr>
            <p:nvPr/>
          </p:nvCxnSpPr>
          <p:spPr>
            <a:xfrm>
              <a:off x="7409785" y="10795483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267E4C6-FEBF-414B-B6F6-1724BB806140}"/>
                </a:ext>
              </a:extLst>
            </p:cNvPr>
            <p:cNvCxnSpPr>
              <a:cxnSpLocks/>
              <a:stCxn id="12" idx="6"/>
              <a:endCxn id="30" idx="2"/>
            </p:cNvCxnSpPr>
            <p:nvPr/>
          </p:nvCxnSpPr>
          <p:spPr>
            <a:xfrm>
              <a:off x="7409785" y="10795483"/>
              <a:ext cx="1367904" cy="13686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692AF6D-E698-DD4E-9AFF-81A91C4CEB60}"/>
                </a:ext>
              </a:extLst>
            </p:cNvPr>
            <p:cNvCxnSpPr>
              <a:cxnSpLocks/>
              <a:stCxn id="14" idx="6"/>
              <a:endCxn id="28" idx="2"/>
            </p:cNvCxnSpPr>
            <p:nvPr/>
          </p:nvCxnSpPr>
          <p:spPr>
            <a:xfrm flipV="1">
              <a:off x="7409785" y="11226165"/>
              <a:ext cx="1367904" cy="507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16A86EAF-5C7E-3A49-82D7-5DDC92430B5F}"/>
                </a:ext>
              </a:extLst>
            </p:cNvPr>
            <p:cNvCxnSpPr>
              <a:cxnSpLocks/>
              <a:stCxn id="14" idx="6"/>
              <a:endCxn id="30" idx="2"/>
            </p:cNvCxnSpPr>
            <p:nvPr/>
          </p:nvCxnSpPr>
          <p:spPr>
            <a:xfrm>
              <a:off x="7409785" y="11733494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600739-0D2A-9843-ABB8-A81DEF517BD6}"/>
                </a:ext>
              </a:extLst>
            </p:cNvPr>
            <p:cNvCxnSpPr>
              <a:cxnSpLocks/>
              <a:stCxn id="12" idx="6"/>
              <a:endCxn id="27" idx="2"/>
            </p:cNvCxnSpPr>
            <p:nvPr/>
          </p:nvCxnSpPr>
          <p:spPr>
            <a:xfrm flipV="1">
              <a:off x="7409785" y="8454255"/>
              <a:ext cx="1367904" cy="2341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1A7A3015-A075-2B4F-AD33-343C5EEA4A0E}"/>
                </a:ext>
              </a:extLst>
            </p:cNvPr>
            <p:cNvCxnSpPr>
              <a:cxnSpLocks/>
              <a:stCxn id="14" idx="6"/>
              <a:endCxn id="27" idx="2"/>
            </p:cNvCxnSpPr>
            <p:nvPr/>
          </p:nvCxnSpPr>
          <p:spPr>
            <a:xfrm flipV="1">
              <a:off x="7409785" y="8454255"/>
              <a:ext cx="1367904" cy="3279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DDE4BD0D-DB76-8F47-98F5-DDDA6ACC873E}"/>
                </a:ext>
              </a:extLst>
            </p:cNvPr>
            <p:cNvCxnSpPr>
              <a:cxnSpLocks/>
              <a:stCxn id="26" idx="6"/>
              <a:endCxn id="34" idx="2"/>
            </p:cNvCxnSpPr>
            <p:nvPr/>
          </p:nvCxnSpPr>
          <p:spPr>
            <a:xfrm>
              <a:off x="9444719" y="6580945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2B0A1C47-2783-8041-84FC-13844A84C40B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9444719" y="6580945"/>
              <a:ext cx="1367904" cy="241799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E128145-5356-B848-8635-4CE50821065D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9444719" y="6580945"/>
              <a:ext cx="1367904" cy="44686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033623C6-5A4C-F844-B328-C422A321731B}"/>
                </a:ext>
              </a:extLst>
            </p:cNvPr>
            <p:cNvCxnSpPr>
              <a:cxnSpLocks/>
              <a:stCxn id="29" idx="6"/>
              <a:endCxn id="34" idx="2"/>
            </p:cNvCxnSpPr>
            <p:nvPr/>
          </p:nvCxnSpPr>
          <p:spPr>
            <a:xfrm>
              <a:off x="9444719" y="7517600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F9A042E9-51A5-B84A-AABD-BD74F74EFC9E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9444719" y="7517600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54A188E-716C-B244-8468-DD759AB9ED33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9444719" y="7517600"/>
              <a:ext cx="1367904" cy="3532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F554DD5-B55E-B748-8B5E-EC6A3FE47886}"/>
                </a:ext>
              </a:extLst>
            </p:cNvPr>
            <p:cNvCxnSpPr>
              <a:cxnSpLocks/>
              <a:stCxn id="27" idx="6"/>
              <a:endCxn id="34" idx="2"/>
            </p:cNvCxnSpPr>
            <p:nvPr/>
          </p:nvCxnSpPr>
          <p:spPr>
            <a:xfrm flipV="1">
              <a:off x="9444719" y="8062283"/>
              <a:ext cx="1367904" cy="3919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3EB680CC-8CB9-2A45-99BF-29D21C3C56AC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9444719" y="8454255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62052D7-CB8A-DF4B-913D-A1B0C2407CF8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9444719" y="8454255"/>
              <a:ext cx="1367904" cy="25953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6C331C08-DCCD-CE42-BD40-A723B4631D33}"/>
                </a:ext>
              </a:extLst>
            </p:cNvPr>
            <p:cNvCxnSpPr>
              <a:cxnSpLocks/>
              <a:stCxn id="28" idx="6"/>
              <a:endCxn id="34" idx="2"/>
            </p:cNvCxnSpPr>
            <p:nvPr/>
          </p:nvCxnSpPr>
          <p:spPr>
            <a:xfrm flipV="1">
              <a:off x="9444719" y="8062283"/>
              <a:ext cx="1367904" cy="3163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B87A0EB-B93C-8B40-B1E6-7C1551EB64EC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9444719" y="8998938"/>
              <a:ext cx="1367904" cy="2227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C76E0135-B176-F54B-91EB-A990E2365F28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 flipV="1">
              <a:off x="9444719" y="11049628"/>
              <a:ext cx="1367904" cy="176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137AAF2-8C3D-AB43-9ACA-A4EBE4F15AD0}"/>
                </a:ext>
              </a:extLst>
            </p:cNvPr>
            <p:cNvCxnSpPr>
              <a:cxnSpLocks/>
              <a:stCxn id="30" idx="6"/>
              <a:endCxn id="32" idx="2"/>
            </p:cNvCxnSpPr>
            <p:nvPr/>
          </p:nvCxnSpPr>
          <p:spPr>
            <a:xfrm flipV="1">
              <a:off x="9444719" y="8998938"/>
              <a:ext cx="1367904" cy="3165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F4F234A-D764-574A-A4C3-95CC761F048C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 flipV="1">
              <a:off x="9444719" y="11049628"/>
              <a:ext cx="1367904" cy="11145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93EC5D1-C4D3-654D-BCD6-0883C70E1C6B}"/>
                </a:ext>
              </a:extLst>
            </p:cNvPr>
            <p:cNvSpPr txBox="1"/>
            <p:nvPr/>
          </p:nvSpPr>
          <p:spPr>
            <a:xfrm>
              <a:off x="6425959" y="5234709"/>
              <a:ext cx="1484224" cy="4164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dirty="0">
                  <a:latin typeface="Helvetica" pitchFamily="2" charset="0"/>
                </a:rPr>
                <a:t>Input layer</a:t>
              </a:r>
              <a:endParaRPr kumimoji="1" lang="ko-KR" altLang="en-US" sz="2800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88E3755B-0E3A-1244-8FDF-BF6F45AF9DD7}"/>
                    </a:ext>
                  </a:extLst>
                </p:cNvPr>
                <p:cNvSpPr/>
                <p:nvPr/>
              </p:nvSpPr>
              <p:spPr>
                <a:xfrm>
                  <a:off x="12989742" y="6094117"/>
                  <a:ext cx="1333366" cy="121215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𝒏𝒆𝒕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b>
                                <m:r>
                                  <a:rPr kumimoji="1" lang="en-US" altLang="ko-KR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kumimoji="1" lang="en-US" altLang="ko-KR" sz="24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24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88E3755B-0E3A-1244-8FDF-BF6F45AF9D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9742" y="6094117"/>
                  <a:ext cx="1333366" cy="1212151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E2B39D6A-2FE8-534C-803F-50515AE1AF1A}"/>
                </a:ext>
              </a:extLst>
            </p:cNvPr>
            <p:cNvCxnSpPr>
              <a:cxnSpLocks/>
              <a:stCxn id="74" idx="0"/>
              <a:endCxn id="74" idx="4"/>
            </p:cNvCxnSpPr>
            <p:nvPr/>
          </p:nvCxnSpPr>
          <p:spPr>
            <a:xfrm>
              <a:off x="13656425" y="6094117"/>
              <a:ext cx="0" cy="1212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구부러진 연결선[U] 75">
              <a:extLst>
                <a:ext uri="{FF2B5EF4-FFF2-40B4-BE49-F238E27FC236}">
                  <a16:creationId xmlns:a16="http://schemas.microsoft.com/office/drawing/2014/main" id="{0C1F9F93-C4CB-A74B-B020-1E759950316B}"/>
                </a:ext>
              </a:extLst>
            </p:cNvPr>
            <p:cNvCxnSpPr>
              <a:cxnSpLocks/>
              <a:stCxn id="34" idx="0"/>
              <a:endCxn id="74" idx="2"/>
            </p:cNvCxnSpPr>
            <p:nvPr/>
          </p:nvCxnSpPr>
          <p:spPr>
            <a:xfrm rot="5400000" flipH="1" flipV="1">
              <a:off x="11538493" y="6307838"/>
              <a:ext cx="1058894" cy="1843604"/>
            </a:xfrm>
            <a:prstGeom prst="curvedConnector2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9AE2AA78-506C-7543-B4F9-23F501A60669}"/>
                    </a:ext>
                  </a:extLst>
                </p:cNvPr>
                <p:cNvSpPr/>
                <p:nvPr/>
              </p:nvSpPr>
              <p:spPr>
                <a:xfrm>
                  <a:off x="11642490" y="7646728"/>
                  <a:ext cx="517386" cy="41648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sz="28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9AE2AA78-506C-7543-B4F9-23F501A606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2490" y="7646728"/>
                  <a:ext cx="517386" cy="416481"/>
                </a:xfrm>
                <a:prstGeom prst="rect">
                  <a:avLst/>
                </a:prstGeom>
                <a:blipFill>
                  <a:blip r:embed="rId20"/>
                  <a:stretch>
                    <a:fillRect t="-6667" b="-44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E5E5138F-CBD4-E143-B21E-9CBD5D768DB7}"/>
                    </a:ext>
                  </a:extLst>
                </p:cNvPr>
                <p:cNvSpPr/>
                <p:nvPr/>
              </p:nvSpPr>
              <p:spPr>
                <a:xfrm>
                  <a:off x="11642488" y="8583382"/>
                  <a:ext cx="517386" cy="41648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sz="2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sz="2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sz="28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E5E5138F-CBD4-E143-B21E-9CBD5D768D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2488" y="8583382"/>
                  <a:ext cx="517386" cy="416481"/>
                </a:xfrm>
                <a:prstGeom prst="rect">
                  <a:avLst/>
                </a:prstGeom>
                <a:blipFill>
                  <a:blip r:embed="rId21"/>
                  <a:stretch>
                    <a:fillRect t="-6667" b="-44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7EEF898A-2AEC-874B-BB27-E8120A83252B}"/>
                    </a:ext>
                  </a:extLst>
                </p:cNvPr>
                <p:cNvSpPr/>
                <p:nvPr/>
              </p:nvSpPr>
              <p:spPr>
                <a:xfrm>
                  <a:off x="11642487" y="10642195"/>
                  <a:ext cx="517386" cy="41648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sz="2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sz="2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sz="28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7EEF898A-2AEC-874B-BB27-E8120A8325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2487" y="10642195"/>
                  <a:ext cx="517386" cy="416481"/>
                </a:xfrm>
                <a:prstGeom prst="rect">
                  <a:avLst/>
                </a:prstGeom>
                <a:blipFill>
                  <a:blip r:embed="rId22"/>
                  <a:stretch>
                    <a:fillRect t="-6667" b="-44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7C7B2BF8-780B-3B43-A07A-CD46A4EDCE1F}"/>
                </a:ext>
              </a:extLst>
            </p:cNvPr>
            <p:cNvCxnSpPr>
              <a:stCxn id="74" idx="6"/>
            </p:cNvCxnSpPr>
            <p:nvPr/>
          </p:nvCxnSpPr>
          <p:spPr>
            <a:xfrm flipV="1">
              <a:off x="14323108" y="6700192"/>
              <a:ext cx="377108" cy="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9E00618-2D24-D442-A720-6F44A21A3563}"/>
                    </a:ext>
                  </a:extLst>
                </p:cNvPr>
                <p:cNvSpPr/>
                <p:nvPr/>
              </p:nvSpPr>
              <p:spPr>
                <a:xfrm>
                  <a:off x="14695648" y="6488142"/>
                  <a:ext cx="517386" cy="41648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sz="2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9E00618-2D24-D442-A720-6F44A21A35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5648" y="6488142"/>
                  <a:ext cx="517386" cy="416481"/>
                </a:xfrm>
                <a:prstGeom prst="rect">
                  <a:avLst/>
                </a:prstGeom>
                <a:blipFill>
                  <a:blip r:embed="rId23"/>
                  <a:stretch>
                    <a:fillRect l="-1818" t="-6667" b="-44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FBCC56C-11B1-0D4D-9313-5E315A14F7F3}"/>
                </a:ext>
              </a:extLst>
            </p:cNvPr>
            <p:cNvSpPr txBox="1"/>
            <p:nvPr/>
          </p:nvSpPr>
          <p:spPr>
            <a:xfrm>
              <a:off x="8368067" y="5234709"/>
              <a:ext cx="1756008" cy="4164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dirty="0">
                  <a:latin typeface="Helvetica" pitchFamily="2" charset="0"/>
                </a:rPr>
                <a:t>Hidden layer</a:t>
              </a:r>
              <a:endParaRPr kumimoji="1" lang="ko-KR" altLang="en-US" sz="2800" dirty="0">
                <a:latin typeface="Helvetica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C5EE7B5-D491-9445-A8B1-C347707AE3E4}"/>
                </a:ext>
              </a:extLst>
            </p:cNvPr>
            <p:cNvSpPr txBox="1"/>
            <p:nvPr/>
          </p:nvSpPr>
          <p:spPr>
            <a:xfrm>
              <a:off x="10406192" y="5234709"/>
              <a:ext cx="1706245" cy="4164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dirty="0">
                  <a:latin typeface="Helvetica" pitchFamily="2" charset="0"/>
                </a:rPr>
                <a:t>Output layer</a:t>
              </a:r>
              <a:endParaRPr kumimoji="1" lang="ko-KR" altLang="en-US" sz="2800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4A1C463E-4160-0945-A2AA-7289AA347231}"/>
                    </a:ext>
                  </a:extLst>
                </p:cNvPr>
                <p:cNvSpPr/>
                <p:nvPr/>
              </p:nvSpPr>
              <p:spPr>
                <a:xfrm>
                  <a:off x="13412608" y="5632452"/>
                  <a:ext cx="462161" cy="5144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4A1C463E-4160-0945-A2AA-7289AA3472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608" y="5632452"/>
                  <a:ext cx="462161" cy="5144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B02DCC1C-969D-5049-A4D8-A52C32A3C369}"/>
                    </a:ext>
                  </a:extLst>
                </p:cNvPr>
                <p:cNvSpPr/>
                <p:nvPr/>
              </p:nvSpPr>
              <p:spPr>
                <a:xfrm>
                  <a:off x="10065716" y="6502216"/>
                  <a:ext cx="656468" cy="48931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𝒋𝒌</m:t>
                            </m:r>
                          </m:sub>
                          <m:sup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kumimoji="1" lang="ko-KR" altLang="en-US" sz="28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B02DCC1C-969D-5049-A4D8-A52C32A3C3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5716" y="6502216"/>
                  <a:ext cx="656468" cy="489314"/>
                </a:xfrm>
                <a:prstGeom prst="rect">
                  <a:avLst/>
                </a:prstGeom>
                <a:blipFill>
                  <a:blip r:embed="rId25"/>
                  <a:stretch>
                    <a:fillRect b="-566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E6C89ADE-8083-B54A-ADA5-982CEDDE2D85}"/>
                    </a:ext>
                  </a:extLst>
                </p:cNvPr>
                <p:cNvSpPr/>
                <p:nvPr/>
              </p:nvSpPr>
              <p:spPr>
                <a:xfrm>
                  <a:off x="7726399" y="6502216"/>
                  <a:ext cx="606704" cy="48518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kumimoji="1" lang="ko-KR" altLang="en-US" sz="28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E6C89ADE-8083-B54A-ADA5-982CEDDE2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399" y="6502216"/>
                  <a:ext cx="606704" cy="485180"/>
                </a:xfrm>
                <a:prstGeom prst="rect">
                  <a:avLst/>
                </a:prstGeom>
                <a:blipFill>
                  <a:blip r:embed="rId26"/>
                  <a:stretch>
                    <a:fillRect b="-566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49AC1D5-8B13-D34A-9B0C-A4859E7E5FD4}"/>
                    </a:ext>
                  </a:extLst>
                </p:cNvPr>
                <p:cNvSpPr txBox="1"/>
                <p:nvPr/>
              </p:nvSpPr>
              <p:spPr>
                <a:xfrm>
                  <a:off x="6835691" y="5724785"/>
                  <a:ext cx="513558" cy="4164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49AC1D5-8B13-D34A-9B0C-A4859E7E5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91" y="5724785"/>
                  <a:ext cx="513558" cy="41648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340BAA7-D74E-8148-8975-0D6B509290A1}"/>
                    </a:ext>
                  </a:extLst>
                </p:cNvPr>
                <p:cNvSpPr txBox="1"/>
                <p:nvPr/>
              </p:nvSpPr>
              <p:spPr>
                <a:xfrm>
                  <a:off x="8829586" y="5724785"/>
                  <a:ext cx="545458" cy="4489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340BAA7-D74E-8148-8975-0D6B50929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9586" y="5724785"/>
                  <a:ext cx="545458" cy="448942"/>
                </a:xfrm>
                <a:prstGeom prst="rect">
                  <a:avLst/>
                </a:prstGeom>
                <a:blipFill>
                  <a:blip r:embed="rId28"/>
                  <a:stretch>
                    <a:fillRect b="-81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3DDC087-F494-9545-B44A-7974926C12C4}"/>
                    </a:ext>
                  </a:extLst>
                </p:cNvPr>
                <p:cNvSpPr txBox="1"/>
                <p:nvPr/>
              </p:nvSpPr>
              <p:spPr>
                <a:xfrm>
                  <a:off x="10874301" y="5724785"/>
                  <a:ext cx="574805" cy="4164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3DDC087-F494-9545-B44A-7974926C1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4301" y="5724785"/>
                  <a:ext cx="574805" cy="41648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88B62FC-50CF-D04B-B17B-BDB45C7F6200}"/>
                    </a:ext>
                  </a:extLst>
                </p:cNvPr>
                <p:cNvSpPr txBox="1"/>
                <p:nvPr/>
              </p:nvSpPr>
              <p:spPr>
                <a:xfrm>
                  <a:off x="12402824" y="5724785"/>
                  <a:ext cx="506805" cy="4164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kumimoji="1" lang="en-US" altLang="ko-KR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8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88B62FC-50CF-D04B-B17B-BDB45C7F62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2824" y="5724785"/>
                  <a:ext cx="506805" cy="41648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B65CE883-5DFD-B54A-9319-DE4EFE6D62F8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7349249" y="5933026"/>
              <a:ext cx="1480337" cy="162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17D59B31-E417-D645-9C3D-FFCFB8E6A39C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 flipV="1">
              <a:off x="9375044" y="5933026"/>
              <a:ext cx="1499257" cy="162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FF1F936E-AFD6-F24C-A5AD-1657A7D29015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>
              <a:off x="11449106" y="5933026"/>
              <a:ext cx="953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DAD18D8-84C5-5640-9CFD-B4EDE519D23D}"/>
                  </a:ext>
                </a:extLst>
              </p:cNvPr>
              <p:cNvSpPr/>
              <p:nvPr/>
            </p:nvSpPr>
            <p:spPr>
              <a:xfrm>
                <a:off x="13431567" y="6312057"/>
                <a:ext cx="6138608" cy="7298729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txBody>
              <a:bodyPr wrap="square">
                <a:spAutoFit/>
              </a:bodyPr>
              <a:lstStyle/>
              <a:p>
                <a:pPr algn="ctr"/>
                <a:endParaRPr kumimoji="1" lang="en-US" altLang="ko-KR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활성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</a:t>
                </a:r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net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인풋의 총합</a:t>
                </a:r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>
                                  <a:latin typeface="Cambria Math" panose="02040503050406030204" pitchFamily="18" charset="0"/>
                                </a:rPr>
                                <m:t>ij</m:t>
                              </m:r>
                            </m:sub>
                            <m:sup>
                              <m:r>
                                <a:rPr kumimoji="1" lang="en-US" altLang="ko-KR" sz="28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latin typeface="Cambria Math" panose="02040503050406030204" pitchFamily="18" charset="0"/>
                                </a:rPr>
                                <m:t>jk</m:t>
                              </m:r>
                            </m:sub>
                            <m:sup>
                              <m:r>
                                <a:rPr kumimoji="1" lang="en-US" altLang="ko-KR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nary>
                      <m: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  <m: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ko-KR" sz="280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2800" b="0" i="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2800" b="0" i="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total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DAD18D8-84C5-5640-9CFD-B4EDE519D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1567" y="6312057"/>
                <a:ext cx="6138608" cy="7298729"/>
              </a:xfrm>
              <a:prstGeom prst="rect">
                <a:avLst/>
              </a:prstGeom>
              <a:blipFill>
                <a:blip r:embed="rId31"/>
                <a:stretch>
                  <a:fillRect b="-27383"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1A59187-5F36-AC49-BFA4-E1DE073ED3AD}"/>
                  </a:ext>
                </a:extLst>
              </p:cNvPr>
              <p:cNvSpPr txBox="1"/>
              <p:nvPr/>
            </p:nvSpPr>
            <p:spPr>
              <a:xfrm>
                <a:off x="17267857" y="4236366"/>
                <a:ext cx="616432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우리의 목적은 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r>
                  <a:rPr kumimoji="1" lang="en-US" altLang="ko-KR" sz="2800" dirty="0">
                    <a:solidFill>
                      <a:srgbClr val="C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</m:t>
                        </m:r>
                        <m:r>
                          <a:rPr kumimoji="1" lang="en-US" altLang="ko-KR" sz="28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ko-Kore-KR" altLang="en-US" sz="2800" dirty="0">
                    <a:solidFill>
                      <a:srgbClr val="C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줄이는 것</a:t>
                </a:r>
                <a:r>
                  <a:rPr kumimoji="1" lang="en-US" altLang="ko-Kore-KR" sz="2800" dirty="0">
                    <a:solidFill>
                      <a:srgbClr val="C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kumimoji="1" lang="ko-Kore-KR" altLang="en-US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1A59187-5F36-AC49-BFA4-E1DE073E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857" y="4236366"/>
                <a:ext cx="6164321" cy="954107"/>
              </a:xfrm>
              <a:prstGeom prst="rect">
                <a:avLst/>
              </a:prstGeom>
              <a:blipFill>
                <a:blip r:embed="rId32"/>
                <a:stretch>
                  <a:fillRect l="-2053" t="-6579" b="-184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535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22">
            <a:extLst>
              <a:ext uri="{FF2B5EF4-FFF2-40B4-BE49-F238E27FC236}">
                <a16:creationId xmlns:a16="http://schemas.microsoft.com/office/drawing/2014/main" id="{B9D8E278-3E76-174D-977D-D5B646B03D6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6" name="Shape 223">
            <a:extLst>
              <a:ext uri="{FF2B5EF4-FFF2-40B4-BE49-F238E27FC236}">
                <a16:creationId xmlns:a16="http://schemas.microsoft.com/office/drawing/2014/main" id="{4C5CE213-0E71-0445-BF18-4D0ECB3D7685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[Theory Session]</a:t>
            </a:r>
            <a:endParaRPr lang="ko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18312393-04B2-2346-9F27-FF932FB8E8E3}"/>
              </a:ext>
            </a:extLst>
          </p:cNvPr>
          <p:cNvSpPr/>
          <p:nvPr/>
        </p:nvSpPr>
        <p:spPr>
          <a:xfrm>
            <a:off x="1524000" y="1460302"/>
            <a:ext cx="1079871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역전파 </a:t>
            </a:r>
            <a:r>
              <a:rPr lang="en-US" altLang="ko-Kore-KR" dirty="0">
                <a:sym typeface="Wingdings" pitchFamily="2" charset="2"/>
              </a:rPr>
              <a:t>(Backpropagation)</a:t>
            </a:r>
            <a:r>
              <a:rPr lang="ko-Kore-KR" altLang="en-US" dirty="0">
                <a:sym typeface="Wingdings" pitchFamily="2" charset="2"/>
              </a:rPr>
              <a:t>를 직접 해보자</a:t>
            </a:r>
            <a:r>
              <a:rPr lang="en-US" altLang="ko-Kore-KR" dirty="0">
                <a:sym typeface="Wingdings" pitchFamily="2" charset="2"/>
              </a:rPr>
              <a:t>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간단하게 한 층의 은닉층</a:t>
            </a:r>
            <a:r>
              <a:rPr lang="en-US" altLang="ko-Kore-KR" dirty="0">
                <a:sym typeface="Wingdings" pitchFamily="2" charset="2"/>
              </a:rPr>
              <a:t>(hidden layer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만 있다고 해보자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3D3B4E-C02A-9047-AB3C-EF2E0BB0F621}"/>
              </a:ext>
            </a:extLst>
          </p:cNvPr>
          <p:cNvGrpSpPr/>
          <p:nvPr/>
        </p:nvGrpSpPr>
        <p:grpSpPr>
          <a:xfrm>
            <a:off x="1574494" y="3292888"/>
            <a:ext cx="9606453" cy="6789068"/>
            <a:chOff x="4978212" y="5234709"/>
            <a:chExt cx="10234134" cy="7232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AEEC184-251F-BC47-BE7E-A734C64CEEE8}"/>
                    </a:ext>
                  </a:extLst>
                </p:cNvPr>
                <p:cNvSpPr/>
                <p:nvPr/>
              </p:nvSpPr>
              <p:spPr>
                <a:xfrm>
                  <a:off x="6742755" y="685671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AEEC184-251F-BC47-BE7E-A734C64CEE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6856717"/>
                  <a:ext cx="667030" cy="60639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B891B2D-7D04-2C4A-AFEA-F6F3F2D6A6D4}"/>
                    </a:ext>
                  </a:extLst>
                </p:cNvPr>
                <p:cNvSpPr/>
                <p:nvPr/>
              </p:nvSpPr>
              <p:spPr>
                <a:xfrm>
                  <a:off x="6742755" y="873002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B891B2D-7D04-2C4A-AFEA-F6F3F2D6A6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8730027"/>
                  <a:ext cx="667030" cy="60639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F0FE09E-6A9E-FF4E-AEA0-CB5DD68A936E}"/>
                    </a:ext>
                  </a:extLst>
                </p:cNvPr>
                <p:cNvSpPr/>
                <p:nvPr/>
              </p:nvSpPr>
              <p:spPr>
                <a:xfrm>
                  <a:off x="6742755" y="104922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F0FE09E-6A9E-FF4E-AEA0-CB5DD68A93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10492287"/>
                  <a:ext cx="667030" cy="60639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042E6D2-5D70-2B4D-BA29-92FE42751C19}"/>
                    </a:ext>
                  </a:extLst>
                </p:cNvPr>
                <p:cNvSpPr/>
                <p:nvPr/>
              </p:nvSpPr>
              <p:spPr>
                <a:xfrm>
                  <a:off x="6742755" y="779337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042E6D2-5D70-2B4D-BA29-92FE42751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7793372"/>
                  <a:ext cx="667030" cy="60639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1DA43F8-CAD3-0F46-98DF-DB1A92A7F959}"/>
                    </a:ext>
                  </a:extLst>
                </p:cNvPr>
                <p:cNvSpPr/>
                <p:nvPr/>
              </p:nvSpPr>
              <p:spPr>
                <a:xfrm>
                  <a:off x="6742755" y="11430298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1DA43F8-CAD3-0F46-98DF-DB1A92A7F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11430298"/>
                  <a:ext cx="667030" cy="60639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AF961FF-7494-474E-BFF8-69586D0836D5}"/>
                </a:ext>
              </a:extLst>
            </p:cNvPr>
            <p:cNvSpPr txBox="1"/>
            <p:nvPr/>
          </p:nvSpPr>
          <p:spPr>
            <a:xfrm>
              <a:off x="5007579" y="6992034"/>
              <a:ext cx="1180392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Constant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sp>
          <p:nvSpPr>
            <p:cNvPr id="103" name="왼쪽 중괄호[L] 102">
              <a:extLst>
                <a:ext uri="{FF2B5EF4-FFF2-40B4-BE49-F238E27FC236}">
                  <a16:creationId xmlns:a16="http://schemas.microsoft.com/office/drawing/2014/main" id="{3DDDC059-AE1E-DB46-9ED3-40E2D7EE4C6B}"/>
                </a:ext>
              </a:extLst>
            </p:cNvPr>
            <p:cNvSpPr/>
            <p:nvPr/>
          </p:nvSpPr>
          <p:spPr>
            <a:xfrm>
              <a:off x="6109164" y="8261882"/>
              <a:ext cx="633591" cy="330629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A6ED2A7-223F-854C-BB52-8029F3079122}"/>
                </a:ext>
              </a:extLst>
            </p:cNvPr>
            <p:cNvSpPr txBox="1"/>
            <p:nvPr/>
          </p:nvSpPr>
          <p:spPr>
            <a:xfrm>
              <a:off x="4978212" y="9621242"/>
              <a:ext cx="1166730" cy="6885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dirty="0">
                  <a:latin typeface="Helvetica" pitchFamily="2" charset="0"/>
                </a:rPr>
                <a:t>Input</a:t>
              </a:r>
              <a:br>
                <a:rPr kumimoji="1" lang="en-US" altLang="ko-KR" dirty="0">
                  <a:latin typeface="Helvetica" pitchFamily="2" charset="0"/>
                </a:rPr>
              </a:br>
              <a:r>
                <a:rPr kumimoji="1" lang="en-US" altLang="ko-KR" dirty="0">
                  <a:latin typeface="Helvetica" pitchFamily="2" charset="0"/>
                </a:rPr>
                <a:t>Features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766AF2D-E681-994F-A7F0-9556499BC5BD}"/>
                </a:ext>
              </a:extLst>
            </p:cNvPr>
            <p:cNvCxnSpPr>
              <a:cxnSpLocks/>
              <a:stCxn id="102" idx="3"/>
              <a:endCxn id="97" idx="2"/>
            </p:cNvCxnSpPr>
            <p:nvPr/>
          </p:nvCxnSpPr>
          <p:spPr>
            <a:xfrm flipV="1">
              <a:off x="6187971" y="7159913"/>
              <a:ext cx="554784" cy="2885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647EBEC-E4B6-024C-A8B9-E46E207836AC}"/>
                </a:ext>
              </a:extLst>
            </p:cNvPr>
            <p:cNvSpPr txBox="1"/>
            <p:nvPr/>
          </p:nvSpPr>
          <p:spPr>
            <a:xfrm>
              <a:off x="6948671" y="9520420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CB3860FB-9C90-A340-9C11-4B52AF48ECE7}"/>
                </a:ext>
              </a:extLst>
            </p:cNvPr>
            <p:cNvCxnSpPr>
              <a:cxnSpLocks/>
              <a:stCxn id="97" idx="6"/>
              <a:endCxn id="115" idx="2"/>
            </p:cNvCxnSpPr>
            <p:nvPr/>
          </p:nvCxnSpPr>
          <p:spPr>
            <a:xfrm>
              <a:off x="7409785" y="7159913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123C1C11-ECE9-B24F-A820-D4900D29721A}"/>
                </a:ext>
              </a:extLst>
            </p:cNvPr>
            <p:cNvCxnSpPr>
              <a:cxnSpLocks/>
              <a:stCxn id="100" idx="6"/>
              <a:endCxn id="115" idx="2"/>
            </p:cNvCxnSpPr>
            <p:nvPr/>
          </p:nvCxnSpPr>
          <p:spPr>
            <a:xfrm flipV="1">
              <a:off x="7409785" y="7517600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ACA0EED5-9FD4-4740-B3EE-ACDD81CBBDAE}"/>
                </a:ext>
              </a:extLst>
            </p:cNvPr>
            <p:cNvCxnSpPr>
              <a:cxnSpLocks/>
              <a:stCxn id="98" idx="6"/>
              <a:endCxn id="115" idx="2"/>
            </p:cNvCxnSpPr>
            <p:nvPr/>
          </p:nvCxnSpPr>
          <p:spPr>
            <a:xfrm flipV="1">
              <a:off x="7409785" y="7517600"/>
              <a:ext cx="1367904" cy="1515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93C491DC-4F3B-DF4F-8331-645C1CBB7618}"/>
                </a:ext>
              </a:extLst>
            </p:cNvPr>
            <p:cNvCxnSpPr>
              <a:cxnSpLocks/>
              <a:stCxn id="99" idx="6"/>
              <a:endCxn id="115" idx="2"/>
            </p:cNvCxnSpPr>
            <p:nvPr/>
          </p:nvCxnSpPr>
          <p:spPr>
            <a:xfrm flipV="1">
              <a:off x="7409785" y="7517600"/>
              <a:ext cx="1367904" cy="32778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22A15C33-4FE3-CE42-8FB5-3FC74707DE13}"/>
                </a:ext>
              </a:extLst>
            </p:cNvPr>
            <p:cNvCxnSpPr>
              <a:cxnSpLocks/>
              <a:stCxn id="101" idx="6"/>
              <a:endCxn id="115" idx="2"/>
            </p:cNvCxnSpPr>
            <p:nvPr/>
          </p:nvCxnSpPr>
          <p:spPr>
            <a:xfrm flipV="1">
              <a:off x="7409785" y="7517600"/>
              <a:ext cx="1367904" cy="42158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2261A13-BFB7-7C46-B714-12CB2323D714}"/>
                    </a:ext>
                  </a:extLst>
                </p:cNvPr>
                <p:cNvSpPr/>
                <p:nvPr/>
              </p:nvSpPr>
              <p:spPr>
                <a:xfrm>
                  <a:off x="8777689" y="627774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2261A13-BFB7-7C46-B714-12CB2323D7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6277749"/>
                  <a:ext cx="667030" cy="60639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5428CBF-FD2D-8649-8746-4D09345B8368}"/>
                    </a:ext>
                  </a:extLst>
                </p:cNvPr>
                <p:cNvSpPr/>
                <p:nvPr/>
              </p:nvSpPr>
              <p:spPr>
                <a:xfrm>
                  <a:off x="8777689" y="815105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5428CBF-FD2D-8649-8746-4D09345B8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8151059"/>
                  <a:ext cx="667030" cy="60639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F35727C-4BED-B54F-B415-86929A838D40}"/>
                    </a:ext>
                  </a:extLst>
                </p:cNvPr>
                <p:cNvSpPr/>
                <p:nvPr/>
              </p:nvSpPr>
              <p:spPr>
                <a:xfrm>
                  <a:off x="8777689" y="1092296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F35727C-4BED-B54F-B415-86929A838D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10922969"/>
                  <a:ext cx="667030" cy="60639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B3ACDB4-80E6-CB41-9588-C78A7E7F0F30}"/>
                    </a:ext>
                  </a:extLst>
                </p:cNvPr>
                <p:cNvSpPr/>
                <p:nvPr/>
              </p:nvSpPr>
              <p:spPr>
                <a:xfrm>
                  <a:off x="8777689" y="721440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B3ACDB4-80E6-CB41-9588-C78A7E7F0F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7214404"/>
                  <a:ext cx="667030" cy="60639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B4B6E26-7701-6840-965A-A94304C6D9F6}"/>
                    </a:ext>
                  </a:extLst>
                </p:cNvPr>
                <p:cNvSpPr/>
                <p:nvPr/>
              </p:nvSpPr>
              <p:spPr>
                <a:xfrm>
                  <a:off x="8777689" y="11860980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B4B6E26-7701-6840-965A-A94304C6D9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11860980"/>
                  <a:ext cx="667030" cy="60639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5A17046D-E777-9C47-A222-2471FCC31EB4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1479653" y="8062283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7042A1-D001-1342-8C45-F82C44ABF506}"/>
                    </a:ext>
                  </a:extLst>
                </p:cNvPr>
                <p:cNvSpPr/>
                <p:nvPr/>
              </p:nvSpPr>
              <p:spPr>
                <a:xfrm>
                  <a:off x="10812623" y="869574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7042A1-D001-1342-8C45-F82C44ABF5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8695742"/>
                  <a:ext cx="667030" cy="606391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B24C543-3757-5740-B8C6-ECEF6E538F04}"/>
                    </a:ext>
                  </a:extLst>
                </p:cNvPr>
                <p:cNvSpPr/>
                <p:nvPr/>
              </p:nvSpPr>
              <p:spPr>
                <a:xfrm>
                  <a:off x="10812623" y="1074643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B24C543-3757-5740-B8C6-ECEF6E538F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10746432"/>
                  <a:ext cx="667030" cy="606391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E1158E7-B937-0C45-96ED-049918F0693C}"/>
                    </a:ext>
                  </a:extLst>
                </p:cNvPr>
                <p:cNvSpPr/>
                <p:nvPr/>
              </p:nvSpPr>
              <p:spPr>
                <a:xfrm>
                  <a:off x="10812623" y="77590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E1158E7-B937-0C45-96ED-049918F069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7759087"/>
                  <a:ext cx="667030" cy="606391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0DE6136-C205-0B44-A402-C7E6756D66F3}"/>
                </a:ext>
              </a:extLst>
            </p:cNvPr>
            <p:cNvSpPr txBox="1"/>
            <p:nvPr/>
          </p:nvSpPr>
          <p:spPr>
            <a:xfrm>
              <a:off x="8986826" y="9332815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2E9E975-BB99-244A-A6BF-74DC24C432B5}"/>
                </a:ext>
              </a:extLst>
            </p:cNvPr>
            <p:cNvSpPr txBox="1"/>
            <p:nvPr/>
          </p:nvSpPr>
          <p:spPr>
            <a:xfrm>
              <a:off x="11024951" y="9632397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CD6900E-C2A5-7C40-A0C9-1E9FB175DED4}"/>
                    </a:ext>
                  </a:extLst>
                </p:cNvPr>
                <p:cNvSpPr/>
                <p:nvPr/>
              </p:nvSpPr>
              <p:spPr>
                <a:xfrm>
                  <a:off x="12322712" y="869574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CD6900E-C2A5-7C40-A0C9-1E9FB175DE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8695742"/>
                  <a:ext cx="667030" cy="606391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99AAB56E-893B-B149-82F7-E1FB3A5B1C42}"/>
                    </a:ext>
                  </a:extLst>
                </p:cNvPr>
                <p:cNvSpPr/>
                <p:nvPr/>
              </p:nvSpPr>
              <p:spPr>
                <a:xfrm>
                  <a:off x="12322712" y="1074643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99AAB56E-893B-B149-82F7-E1FB3A5B1C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10746432"/>
                  <a:ext cx="667030" cy="60639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5A620DC3-6EED-EB47-8701-BA32B1B4BC98}"/>
                    </a:ext>
                  </a:extLst>
                </p:cNvPr>
                <p:cNvSpPr/>
                <p:nvPr/>
              </p:nvSpPr>
              <p:spPr>
                <a:xfrm>
                  <a:off x="12322712" y="77590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5A620DC3-6EED-EB47-8701-BA32B1B4BC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7759087"/>
                  <a:ext cx="667030" cy="606391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C9DB0BA-4C7B-184F-8528-C1A741057013}"/>
                </a:ext>
              </a:extLst>
            </p:cNvPr>
            <p:cNvSpPr txBox="1"/>
            <p:nvPr/>
          </p:nvSpPr>
          <p:spPr>
            <a:xfrm>
              <a:off x="12535040" y="9647079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9DB52A4C-4E6A-F346-8ADD-3BF533E9A3CA}"/>
                </a:ext>
              </a:extLst>
            </p:cNvPr>
            <p:cNvCxnSpPr>
              <a:cxnSpLocks/>
              <a:stCxn id="118" idx="6"/>
              <a:endCxn id="123" idx="2"/>
            </p:cNvCxnSpPr>
            <p:nvPr/>
          </p:nvCxnSpPr>
          <p:spPr>
            <a:xfrm>
              <a:off x="11479653" y="8998938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D79115C2-8CFB-EE40-8BD3-6527E3A29F31}"/>
                </a:ext>
              </a:extLst>
            </p:cNvPr>
            <p:cNvCxnSpPr>
              <a:cxnSpLocks/>
              <a:stCxn id="119" idx="6"/>
              <a:endCxn id="124" idx="2"/>
            </p:cNvCxnSpPr>
            <p:nvPr/>
          </p:nvCxnSpPr>
          <p:spPr>
            <a:xfrm>
              <a:off x="11479653" y="11049628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725D3836-0E3B-DF4E-978B-AE8C08677FE9}"/>
                </a:ext>
              </a:extLst>
            </p:cNvPr>
            <p:cNvCxnSpPr>
              <a:cxnSpLocks/>
              <a:stCxn id="97" idx="6"/>
              <a:endCxn id="113" idx="2"/>
            </p:cNvCxnSpPr>
            <p:nvPr/>
          </p:nvCxnSpPr>
          <p:spPr>
            <a:xfrm>
              <a:off x="7409785" y="7159913"/>
              <a:ext cx="1367904" cy="129434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52FF0FDA-5F5D-D64D-9208-268E0DCC34AE}"/>
                </a:ext>
              </a:extLst>
            </p:cNvPr>
            <p:cNvCxnSpPr>
              <a:cxnSpLocks/>
              <a:stCxn id="97" idx="6"/>
              <a:endCxn id="114" idx="2"/>
            </p:cNvCxnSpPr>
            <p:nvPr/>
          </p:nvCxnSpPr>
          <p:spPr>
            <a:xfrm>
              <a:off x="7409785" y="7159913"/>
              <a:ext cx="1367904" cy="406625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5AE9BC85-2AC9-0D4E-8303-1F7250A16416}"/>
                </a:ext>
              </a:extLst>
            </p:cNvPr>
            <p:cNvCxnSpPr>
              <a:cxnSpLocks/>
              <a:stCxn id="97" idx="6"/>
              <a:endCxn id="116" idx="2"/>
            </p:cNvCxnSpPr>
            <p:nvPr/>
          </p:nvCxnSpPr>
          <p:spPr>
            <a:xfrm>
              <a:off x="7409785" y="7159913"/>
              <a:ext cx="1367904" cy="500426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B35D1AAF-B797-7444-B8EA-1D0ED7FDEBDB}"/>
                </a:ext>
              </a:extLst>
            </p:cNvPr>
            <p:cNvCxnSpPr>
              <a:cxnSpLocks/>
              <a:stCxn id="100" idx="6"/>
              <a:endCxn id="113" idx="2"/>
            </p:cNvCxnSpPr>
            <p:nvPr/>
          </p:nvCxnSpPr>
          <p:spPr>
            <a:xfrm>
              <a:off x="7409785" y="8096568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2D98F54A-6AC6-3247-8C82-03472B91A8A2}"/>
                </a:ext>
              </a:extLst>
            </p:cNvPr>
            <p:cNvCxnSpPr>
              <a:cxnSpLocks/>
              <a:stCxn id="100" idx="6"/>
              <a:endCxn id="114" idx="2"/>
            </p:cNvCxnSpPr>
            <p:nvPr/>
          </p:nvCxnSpPr>
          <p:spPr>
            <a:xfrm>
              <a:off x="7409785" y="8096568"/>
              <a:ext cx="1367904" cy="3129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5B2830B3-0743-4244-9D92-BD972163A6AC}"/>
                </a:ext>
              </a:extLst>
            </p:cNvPr>
            <p:cNvCxnSpPr>
              <a:cxnSpLocks/>
              <a:stCxn id="100" idx="6"/>
              <a:endCxn id="116" idx="2"/>
            </p:cNvCxnSpPr>
            <p:nvPr/>
          </p:nvCxnSpPr>
          <p:spPr>
            <a:xfrm>
              <a:off x="7409785" y="8096568"/>
              <a:ext cx="1367904" cy="40676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D0619A6F-684C-9E48-B436-603076AB1E58}"/>
                </a:ext>
              </a:extLst>
            </p:cNvPr>
            <p:cNvCxnSpPr>
              <a:cxnSpLocks/>
              <a:stCxn id="98" idx="6"/>
              <a:endCxn id="113" idx="2"/>
            </p:cNvCxnSpPr>
            <p:nvPr/>
          </p:nvCxnSpPr>
          <p:spPr>
            <a:xfrm flipV="1">
              <a:off x="7409785" y="8454255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DB87D147-337D-B84B-813E-05B1E8FFCC08}"/>
                </a:ext>
              </a:extLst>
            </p:cNvPr>
            <p:cNvCxnSpPr>
              <a:cxnSpLocks/>
              <a:stCxn id="98" idx="6"/>
              <a:endCxn id="114" idx="2"/>
            </p:cNvCxnSpPr>
            <p:nvPr/>
          </p:nvCxnSpPr>
          <p:spPr>
            <a:xfrm>
              <a:off x="7409785" y="9033223"/>
              <a:ext cx="1367904" cy="21929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699034ED-81D3-D144-A03A-E2FF9C2E9338}"/>
                </a:ext>
              </a:extLst>
            </p:cNvPr>
            <p:cNvCxnSpPr>
              <a:cxnSpLocks/>
              <a:stCxn id="98" idx="6"/>
              <a:endCxn id="116" idx="2"/>
            </p:cNvCxnSpPr>
            <p:nvPr/>
          </p:nvCxnSpPr>
          <p:spPr>
            <a:xfrm>
              <a:off x="7409785" y="9033223"/>
              <a:ext cx="1367904" cy="3130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C7001607-061A-0842-B0C6-C25E3F0FB036}"/>
                </a:ext>
              </a:extLst>
            </p:cNvPr>
            <p:cNvCxnSpPr>
              <a:cxnSpLocks/>
              <a:stCxn id="99" idx="6"/>
              <a:endCxn id="114" idx="2"/>
            </p:cNvCxnSpPr>
            <p:nvPr/>
          </p:nvCxnSpPr>
          <p:spPr>
            <a:xfrm>
              <a:off x="7409785" y="10795483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8889EA09-EF99-994A-9485-95CBE532AC34}"/>
                </a:ext>
              </a:extLst>
            </p:cNvPr>
            <p:cNvCxnSpPr>
              <a:cxnSpLocks/>
              <a:stCxn id="99" idx="6"/>
              <a:endCxn id="116" idx="2"/>
            </p:cNvCxnSpPr>
            <p:nvPr/>
          </p:nvCxnSpPr>
          <p:spPr>
            <a:xfrm>
              <a:off x="7409785" y="10795483"/>
              <a:ext cx="1367904" cy="13686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27C7A56A-4694-3240-8FB6-0F8AA35094DD}"/>
                </a:ext>
              </a:extLst>
            </p:cNvPr>
            <p:cNvCxnSpPr>
              <a:cxnSpLocks/>
              <a:stCxn id="101" idx="6"/>
              <a:endCxn id="114" idx="2"/>
            </p:cNvCxnSpPr>
            <p:nvPr/>
          </p:nvCxnSpPr>
          <p:spPr>
            <a:xfrm flipV="1">
              <a:off x="7409785" y="11226165"/>
              <a:ext cx="1367904" cy="507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142B01F5-60CA-684B-A972-AF7BFBA07175}"/>
                </a:ext>
              </a:extLst>
            </p:cNvPr>
            <p:cNvCxnSpPr>
              <a:cxnSpLocks/>
              <a:stCxn id="101" idx="6"/>
              <a:endCxn id="116" idx="2"/>
            </p:cNvCxnSpPr>
            <p:nvPr/>
          </p:nvCxnSpPr>
          <p:spPr>
            <a:xfrm>
              <a:off x="7409785" y="11733494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58EB3D35-985E-044E-90CD-95F5A8AFE48B}"/>
                </a:ext>
              </a:extLst>
            </p:cNvPr>
            <p:cNvCxnSpPr>
              <a:cxnSpLocks/>
              <a:stCxn id="99" idx="6"/>
              <a:endCxn id="113" idx="2"/>
            </p:cNvCxnSpPr>
            <p:nvPr/>
          </p:nvCxnSpPr>
          <p:spPr>
            <a:xfrm flipV="1">
              <a:off x="7409785" y="8454255"/>
              <a:ext cx="1367904" cy="2341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A790673D-8272-C34D-A9E1-92AFD0B985B7}"/>
                </a:ext>
              </a:extLst>
            </p:cNvPr>
            <p:cNvCxnSpPr>
              <a:cxnSpLocks/>
              <a:stCxn id="101" idx="6"/>
              <a:endCxn id="113" idx="2"/>
            </p:cNvCxnSpPr>
            <p:nvPr/>
          </p:nvCxnSpPr>
          <p:spPr>
            <a:xfrm flipV="1">
              <a:off x="7409785" y="8454255"/>
              <a:ext cx="1367904" cy="3279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B6C1D4BE-452B-4F47-AD9D-71FE7EFD4051}"/>
                </a:ext>
              </a:extLst>
            </p:cNvPr>
            <p:cNvCxnSpPr>
              <a:cxnSpLocks/>
              <a:stCxn id="112" idx="6"/>
              <a:endCxn id="120" idx="2"/>
            </p:cNvCxnSpPr>
            <p:nvPr/>
          </p:nvCxnSpPr>
          <p:spPr>
            <a:xfrm>
              <a:off x="9444719" y="6580945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E81DEE63-1026-8D4B-809D-AE1CB361FEDE}"/>
                </a:ext>
              </a:extLst>
            </p:cNvPr>
            <p:cNvCxnSpPr>
              <a:cxnSpLocks/>
              <a:stCxn id="112" idx="6"/>
              <a:endCxn id="118" idx="2"/>
            </p:cNvCxnSpPr>
            <p:nvPr/>
          </p:nvCxnSpPr>
          <p:spPr>
            <a:xfrm>
              <a:off x="9444719" y="6580945"/>
              <a:ext cx="1367904" cy="241799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028C887-538E-6E4F-BB9F-7F39986D7C54}"/>
                </a:ext>
              </a:extLst>
            </p:cNvPr>
            <p:cNvCxnSpPr>
              <a:cxnSpLocks/>
              <a:stCxn id="112" idx="6"/>
              <a:endCxn id="119" idx="2"/>
            </p:cNvCxnSpPr>
            <p:nvPr/>
          </p:nvCxnSpPr>
          <p:spPr>
            <a:xfrm>
              <a:off x="9444719" y="6580945"/>
              <a:ext cx="1367904" cy="44686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1CBDD41D-2F96-0F4B-AAA5-A8C3261541AE}"/>
                </a:ext>
              </a:extLst>
            </p:cNvPr>
            <p:cNvCxnSpPr>
              <a:cxnSpLocks/>
              <a:stCxn id="115" idx="6"/>
              <a:endCxn id="120" idx="2"/>
            </p:cNvCxnSpPr>
            <p:nvPr/>
          </p:nvCxnSpPr>
          <p:spPr>
            <a:xfrm>
              <a:off x="9444719" y="7517600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D19D258-3169-9E43-B15C-BAB29E4EF072}"/>
                </a:ext>
              </a:extLst>
            </p:cNvPr>
            <p:cNvCxnSpPr>
              <a:cxnSpLocks/>
              <a:stCxn id="115" idx="6"/>
              <a:endCxn id="118" idx="2"/>
            </p:cNvCxnSpPr>
            <p:nvPr/>
          </p:nvCxnSpPr>
          <p:spPr>
            <a:xfrm>
              <a:off x="9444719" y="7517600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64382136-8976-4E48-A599-7EE0FD94A85D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9444719" y="7517600"/>
              <a:ext cx="1367904" cy="3532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CF2B8785-197E-4C47-A6AC-3FEE1510DFA7}"/>
                </a:ext>
              </a:extLst>
            </p:cNvPr>
            <p:cNvCxnSpPr>
              <a:cxnSpLocks/>
              <a:stCxn id="113" idx="6"/>
              <a:endCxn id="120" idx="2"/>
            </p:cNvCxnSpPr>
            <p:nvPr/>
          </p:nvCxnSpPr>
          <p:spPr>
            <a:xfrm flipV="1">
              <a:off x="9444719" y="8062283"/>
              <a:ext cx="1367904" cy="3919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A15088F0-2FDB-114E-BC06-77996ABC73DA}"/>
                </a:ext>
              </a:extLst>
            </p:cNvPr>
            <p:cNvCxnSpPr>
              <a:cxnSpLocks/>
              <a:stCxn id="113" idx="6"/>
              <a:endCxn id="118" idx="2"/>
            </p:cNvCxnSpPr>
            <p:nvPr/>
          </p:nvCxnSpPr>
          <p:spPr>
            <a:xfrm>
              <a:off x="9444719" y="8454255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8F085014-E520-1E4C-AB29-32303E7B8144}"/>
                </a:ext>
              </a:extLst>
            </p:cNvPr>
            <p:cNvCxnSpPr>
              <a:cxnSpLocks/>
              <a:stCxn id="113" idx="6"/>
              <a:endCxn id="119" idx="2"/>
            </p:cNvCxnSpPr>
            <p:nvPr/>
          </p:nvCxnSpPr>
          <p:spPr>
            <a:xfrm>
              <a:off x="9444719" y="8454255"/>
              <a:ext cx="1367904" cy="25953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0F561F2F-C724-D446-A7F6-5CDCF18BAE49}"/>
                </a:ext>
              </a:extLst>
            </p:cNvPr>
            <p:cNvCxnSpPr>
              <a:cxnSpLocks/>
              <a:stCxn id="114" idx="6"/>
              <a:endCxn id="120" idx="2"/>
            </p:cNvCxnSpPr>
            <p:nvPr/>
          </p:nvCxnSpPr>
          <p:spPr>
            <a:xfrm flipV="1">
              <a:off x="9444719" y="8062283"/>
              <a:ext cx="1367904" cy="3163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B43CFEE8-545F-1847-831D-F8B253C57DD7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 flipV="1">
              <a:off x="9444719" y="8998938"/>
              <a:ext cx="1367904" cy="2227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77530C54-209F-B44E-94B9-756991AB2651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 flipV="1">
              <a:off x="9444719" y="11049628"/>
              <a:ext cx="1367904" cy="176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8BF8D23F-EA2B-094E-8C5E-8150BA58ED95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9444719" y="8998938"/>
              <a:ext cx="1367904" cy="3165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AF508087-D63A-B84D-B884-7724F760C36B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 flipV="1">
              <a:off x="9444719" y="11049628"/>
              <a:ext cx="1367904" cy="11145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EC17B93-541C-7843-930A-EB4D5D559F4B}"/>
                </a:ext>
              </a:extLst>
            </p:cNvPr>
            <p:cNvSpPr txBox="1"/>
            <p:nvPr/>
          </p:nvSpPr>
          <p:spPr>
            <a:xfrm>
              <a:off x="6425957" y="5234709"/>
              <a:ext cx="1344335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Input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2836951A-6F04-6848-90DB-835B9C884391}"/>
                    </a:ext>
                  </a:extLst>
                </p:cNvPr>
                <p:cNvSpPr/>
                <p:nvPr/>
              </p:nvSpPr>
              <p:spPr>
                <a:xfrm>
                  <a:off x="12989742" y="6094117"/>
                  <a:ext cx="1333366" cy="121215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𝒏𝒆𝒕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b>
                                <m: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2836951A-6F04-6848-90DB-835B9C884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9742" y="6094117"/>
                  <a:ext cx="1333366" cy="1212151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C4F738BB-1A97-4743-B7F4-D6E4CE731586}"/>
                </a:ext>
              </a:extLst>
            </p:cNvPr>
            <p:cNvCxnSpPr>
              <a:cxnSpLocks/>
              <a:stCxn id="159" idx="0"/>
              <a:endCxn id="159" idx="4"/>
            </p:cNvCxnSpPr>
            <p:nvPr/>
          </p:nvCxnSpPr>
          <p:spPr>
            <a:xfrm>
              <a:off x="13656425" y="6094117"/>
              <a:ext cx="0" cy="1212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구부러진 연결선[U] 160">
              <a:extLst>
                <a:ext uri="{FF2B5EF4-FFF2-40B4-BE49-F238E27FC236}">
                  <a16:creationId xmlns:a16="http://schemas.microsoft.com/office/drawing/2014/main" id="{302D96DE-2C7D-AF4C-8EF1-576E6A859620}"/>
                </a:ext>
              </a:extLst>
            </p:cNvPr>
            <p:cNvCxnSpPr>
              <a:cxnSpLocks/>
              <a:stCxn id="120" idx="0"/>
              <a:endCxn id="159" idx="2"/>
            </p:cNvCxnSpPr>
            <p:nvPr/>
          </p:nvCxnSpPr>
          <p:spPr>
            <a:xfrm rot="5400000" flipH="1" flipV="1">
              <a:off x="11538493" y="6307838"/>
              <a:ext cx="1058894" cy="1843604"/>
            </a:xfrm>
            <a:prstGeom prst="curvedConnector2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B7BE0A39-A968-0C4D-B673-ACBAFF23EABC}"/>
                    </a:ext>
                  </a:extLst>
                </p:cNvPr>
                <p:cNvSpPr/>
                <p:nvPr/>
              </p:nvSpPr>
              <p:spPr>
                <a:xfrm>
                  <a:off x="11643176" y="7646728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B7BE0A39-A968-0C4D-B673-ACBAFF23EA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6" y="7646728"/>
                  <a:ext cx="516011" cy="393464"/>
                </a:xfrm>
                <a:prstGeom prst="rect">
                  <a:avLst/>
                </a:prstGeom>
                <a:blipFill>
                  <a:blip r:embed="rId20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84DA796C-8776-1641-85DD-89EE0E319823}"/>
                    </a:ext>
                  </a:extLst>
                </p:cNvPr>
                <p:cNvSpPr/>
                <p:nvPr/>
              </p:nvSpPr>
              <p:spPr>
                <a:xfrm>
                  <a:off x="11643175" y="8583382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84DA796C-8776-1641-85DD-89EE0E3198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5" y="8583382"/>
                  <a:ext cx="516011" cy="393464"/>
                </a:xfrm>
                <a:prstGeom prst="rect">
                  <a:avLst/>
                </a:prstGeom>
                <a:blipFill>
                  <a:blip r:embed="rId2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5C912568-62FE-8C47-AA6B-08FB8EF1B784}"/>
                    </a:ext>
                  </a:extLst>
                </p:cNvPr>
                <p:cNvSpPr/>
                <p:nvPr/>
              </p:nvSpPr>
              <p:spPr>
                <a:xfrm>
                  <a:off x="11643174" y="10642195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5C912568-62FE-8C47-AA6B-08FB8EF1B7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4" y="10642195"/>
                  <a:ext cx="516011" cy="393464"/>
                </a:xfrm>
                <a:prstGeom prst="rect">
                  <a:avLst/>
                </a:prstGeom>
                <a:blipFill>
                  <a:blip r:embed="rId22"/>
                  <a:stretch>
                    <a:fillRect b="-103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3FB418F6-A3A2-C04E-9CA7-D8CAA1E70028}"/>
                </a:ext>
              </a:extLst>
            </p:cNvPr>
            <p:cNvCxnSpPr>
              <a:stCxn id="159" idx="6"/>
            </p:cNvCxnSpPr>
            <p:nvPr/>
          </p:nvCxnSpPr>
          <p:spPr>
            <a:xfrm flipV="1">
              <a:off x="14323108" y="6700192"/>
              <a:ext cx="377108" cy="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E43DE585-2141-CD43-8344-BC5DE536CA8C}"/>
                    </a:ext>
                  </a:extLst>
                </p:cNvPr>
                <p:cNvSpPr/>
                <p:nvPr/>
              </p:nvSpPr>
              <p:spPr>
                <a:xfrm>
                  <a:off x="14696335" y="6488142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E43DE585-2141-CD43-8344-BC5DE536CA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6335" y="6488142"/>
                  <a:ext cx="516011" cy="393464"/>
                </a:xfrm>
                <a:prstGeom prst="rect">
                  <a:avLst/>
                </a:prstGeom>
                <a:blipFill>
                  <a:blip r:embed="rId23"/>
                  <a:stretch>
                    <a:fillRect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14F9A59-80C5-F842-8F09-23DA3D840D0F}"/>
                </a:ext>
              </a:extLst>
            </p:cNvPr>
            <p:cNvSpPr txBox="1"/>
            <p:nvPr/>
          </p:nvSpPr>
          <p:spPr>
            <a:xfrm>
              <a:off x="8368067" y="5234709"/>
              <a:ext cx="1576587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Hidden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B48A273-7B70-AC44-9CDB-8769CE2E62BB}"/>
                </a:ext>
              </a:extLst>
            </p:cNvPr>
            <p:cNvSpPr txBox="1"/>
            <p:nvPr/>
          </p:nvSpPr>
          <p:spPr>
            <a:xfrm>
              <a:off x="10406191" y="5234709"/>
              <a:ext cx="1535602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Output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1A2531BC-964F-9840-9388-072BEDC34BE3}"/>
                    </a:ext>
                  </a:extLst>
                </p:cNvPr>
                <p:cNvSpPr/>
                <p:nvPr/>
              </p:nvSpPr>
              <p:spPr>
                <a:xfrm>
                  <a:off x="13412608" y="5632452"/>
                  <a:ext cx="476801" cy="49183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1A2531BC-964F-9840-9388-072BEDC34B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608" y="5632452"/>
                  <a:ext cx="476801" cy="49183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79225473-F11F-5648-B463-D65CBB84A7F8}"/>
                    </a:ext>
                  </a:extLst>
                </p:cNvPr>
                <p:cNvSpPr/>
                <p:nvPr/>
              </p:nvSpPr>
              <p:spPr>
                <a:xfrm>
                  <a:off x="10077027" y="6502216"/>
                  <a:ext cx="633846" cy="45617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𝒋𝒌</m:t>
                            </m:r>
                          </m:sub>
                          <m:sup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79225473-F11F-5648-B463-D65CBB84A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7027" y="6502216"/>
                  <a:ext cx="633846" cy="456172"/>
                </a:xfrm>
                <a:prstGeom prst="rect">
                  <a:avLst/>
                </a:prstGeom>
                <a:blipFill>
                  <a:blip r:embed="rId25"/>
                  <a:stretch>
                    <a:fillRect b="-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6ACCDFFE-0AAC-5D48-94FF-FEFEEFBAB092}"/>
                    </a:ext>
                  </a:extLst>
                </p:cNvPr>
                <p:cNvSpPr/>
                <p:nvPr/>
              </p:nvSpPr>
              <p:spPr>
                <a:xfrm>
                  <a:off x="7734175" y="6502216"/>
                  <a:ext cx="591152" cy="45255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6ACCDFFE-0AAC-5D48-94FF-FEFEEFBAB0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175" y="6502216"/>
                  <a:ext cx="591152" cy="452552"/>
                </a:xfrm>
                <a:prstGeom prst="rect">
                  <a:avLst/>
                </a:prstGeom>
                <a:blipFill>
                  <a:blip r:embed="rId26"/>
                  <a:stretch>
                    <a:fillRect b="-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F4DB1617-D2D5-1249-80B2-CCF83347AC4B}"/>
                    </a:ext>
                  </a:extLst>
                </p:cNvPr>
                <p:cNvSpPr txBox="1"/>
                <p:nvPr/>
              </p:nvSpPr>
              <p:spPr>
                <a:xfrm>
                  <a:off x="6835691" y="5724785"/>
                  <a:ext cx="512596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F4DB1617-D2D5-1249-80B2-CCF83347AC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91" y="5724785"/>
                  <a:ext cx="512596" cy="39346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A64FE6D-9FB9-5D41-9D40-448B404DEAA2}"/>
                    </a:ext>
                  </a:extLst>
                </p:cNvPr>
                <p:cNvSpPr txBox="1"/>
                <p:nvPr/>
              </p:nvSpPr>
              <p:spPr>
                <a:xfrm>
                  <a:off x="8829586" y="5724785"/>
                  <a:ext cx="538213" cy="42147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A64FE6D-9FB9-5D41-9D40-448B404DE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9586" y="5724785"/>
                  <a:ext cx="538213" cy="421471"/>
                </a:xfrm>
                <a:prstGeom prst="rect">
                  <a:avLst/>
                </a:prstGeom>
                <a:blipFill>
                  <a:blip r:embed="rId28"/>
                  <a:stretch>
                    <a:fillRect b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BD4CC96-E424-9140-B0F7-88FFF4CFBD77}"/>
                    </a:ext>
                  </a:extLst>
                </p:cNvPr>
                <p:cNvSpPr txBox="1"/>
                <p:nvPr/>
              </p:nvSpPr>
              <p:spPr>
                <a:xfrm>
                  <a:off x="10874301" y="5724785"/>
                  <a:ext cx="563828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BD4CC96-E424-9140-B0F7-88FFF4CFB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4301" y="5724785"/>
                  <a:ext cx="563828" cy="39346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0351CD86-1C84-6747-B0C1-4E77E329B3D9}"/>
                    </a:ext>
                  </a:extLst>
                </p:cNvPr>
                <p:cNvSpPr txBox="1"/>
                <p:nvPr/>
              </p:nvSpPr>
              <p:spPr>
                <a:xfrm>
                  <a:off x="12402824" y="5724785"/>
                  <a:ext cx="506805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0351CD86-1C84-6747-B0C1-4E77E329B3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2824" y="5724785"/>
                  <a:ext cx="506805" cy="39346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DFCC378B-B86F-364D-9B97-1C02A52B6877}"/>
                </a:ext>
              </a:extLst>
            </p:cNvPr>
            <p:cNvCxnSpPr>
              <a:cxnSpLocks/>
              <a:stCxn id="172" idx="3"/>
              <a:endCxn id="173" idx="1"/>
            </p:cNvCxnSpPr>
            <p:nvPr/>
          </p:nvCxnSpPr>
          <p:spPr>
            <a:xfrm>
              <a:off x="7348287" y="5921517"/>
              <a:ext cx="1481299" cy="14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5FC9BE34-7F95-1D40-A05C-3A11EDEBE031}"/>
                </a:ext>
              </a:extLst>
            </p:cNvPr>
            <p:cNvCxnSpPr>
              <a:cxnSpLocks/>
              <a:stCxn id="173" idx="3"/>
              <a:endCxn id="174" idx="1"/>
            </p:cNvCxnSpPr>
            <p:nvPr/>
          </p:nvCxnSpPr>
          <p:spPr>
            <a:xfrm flipV="1">
              <a:off x="9367799" y="5921517"/>
              <a:ext cx="1506502" cy="14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C4A5C0B8-F646-3649-A0BF-536FCB906738}"/>
                </a:ext>
              </a:extLst>
            </p:cNvPr>
            <p:cNvCxnSpPr>
              <a:cxnSpLocks/>
              <a:stCxn id="174" idx="3"/>
              <a:endCxn id="175" idx="1"/>
            </p:cNvCxnSpPr>
            <p:nvPr/>
          </p:nvCxnSpPr>
          <p:spPr>
            <a:xfrm>
              <a:off x="11438128" y="5921517"/>
              <a:ext cx="9646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8EC3B2C-D664-5942-AB45-A714913E8C06}"/>
                  </a:ext>
                </a:extLst>
              </p:cNvPr>
              <p:cNvSpPr txBox="1"/>
              <p:nvPr/>
            </p:nvSpPr>
            <p:spPr>
              <a:xfrm>
                <a:off x="11567970" y="4012958"/>
                <a:ext cx="10798701" cy="741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</m:t>
                        </m:r>
                        <m:r>
                          <a:rPr kumimoji="1" lang="en-US" altLang="ko-KR" sz="28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ko-Kore-KR" altLang="en-US" sz="2800" dirty="0">
                    <a:solidFill>
                      <a:srgbClr val="C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줄이는 것</a:t>
                </a:r>
                <a:r>
                  <a:rPr kumimoji="1" lang="en-US" altLang="ko-Kore-KR" sz="2800" dirty="0">
                    <a:solidFill>
                      <a:srgbClr val="C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Stochastic gradient descent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Weight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업데이트는 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weight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전체에러를 미분한 값과 비례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endParaRPr lang="en-US" altLang="ko-Kore-K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ore-KR" sz="2800">
                          <a:latin typeface="Cambria Math" panose="02040503050406030204" pitchFamily="18" charset="0"/>
                        </a:rPr>
                        <m:t>Δw</m:t>
                      </m:r>
                      <m:r>
                        <a:rPr lang="en-US" altLang="ko-Kore-KR" sz="280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ore-KR" sz="2800"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ko-Kore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역전파이므로 맨 뒷단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에러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부터 시작한다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𝑘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번째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아웃풋을 생각하고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총 가능한 아웃풋 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node 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수가 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 라면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total</m:t>
                          </m:r>
                          <m:r>
                            <a:rPr kumimoji="1" lang="en-US" altLang="ko-KR" sz="2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en-US" altLang="ko-KR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ko-KR" sz="2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ko-KR" sz="2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R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ko-KR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ko-KR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ko-KR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ko-Kore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여기서 이제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ore-KR" sz="28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미분을 취한다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ko-Kore-KR" altLang="en-US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8EC3B2C-D664-5942-AB45-A714913E8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7970" y="4012958"/>
                <a:ext cx="10798701" cy="7415941"/>
              </a:xfrm>
              <a:prstGeom prst="rect">
                <a:avLst/>
              </a:prstGeom>
              <a:blipFill>
                <a:blip r:embed="rId31"/>
                <a:stretch>
                  <a:fillRect l="-1293" t="-683" b="-40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99833F8B-5CCB-DC44-9C9E-51AD2741DDA2}"/>
                  </a:ext>
                </a:extLst>
              </p:cNvPr>
              <p:cNvSpPr/>
              <p:nvPr/>
            </p:nvSpPr>
            <p:spPr>
              <a:xfrm>
                <a:off x="1705517" y="10107246"/>
                <a:ext cx="12129308" cy="3230051"/>
              </a:xfrm>
              <a:prstGeom prst="rect">
                <a:avLst/>
              </a:prstGeom>
              <a:ln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endParaRPr kumimoji="1" lang="en-US" altLang="ko-KR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활성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net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인풋의 총합</a:t>
                </a:r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  <m:sup>
                                  <m: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jk</m:t>
                                  </m:r>
                                </m:sub>
                                <m:sup>
                                  <m: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ko-KR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ko-KR" sz="2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acc>
                    <m:r>
                      <a:rPr kumimoji="1" lang="en-US" altLang="ko-KR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FF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sub>
                    </m:sSub>
                    <m:r>
                      <a:rPr kumimoji="1" lang="en-US" altLang="ko-KR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1" lang="en-US" altLang="ko-KR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  <m:r>
                              <a:rPr kumimoji="1" lang="en-US" altLang="ko-KR" sz="2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ko-KR" sz="2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ko-KR" sz="2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800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1" lang="en-US" altLang="ko-KR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</m:t>
                        </m:r>
                        <m:r>
                          <a:rPr kumimoji="1" lang="en-US" altLang="ko-KR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ko-KR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2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99833F8B-5CCB-DC44-9C9E-51AD2741D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17" y="10107246"/>
                <a:ext cx="12129308" cy="3230051"/>
              </a:xfrm>
              <a:prstGeom prst="rect">
                <a:avLst/>
              </a:prstGeom>
              <a:blipFill>
                <a:blip r:embed="rId32"/>
                <a:stretch>
                  <a:fillRect l="-314" t="-2344" b="-42969"/>
                </a:stretch>
              </a:blipFill>
              <a:ln>
                <a:noFill/>
                <a:prstDash val="sysDot"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56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22">
            <a:extLst>
              <a:ext uri="{FF2B5EF4-FFF2-40B4-BE49-F238E27FC236}">
                <a16:creationId xmlns:a16="http://schemas.microsoft.com/office/drawing/2014/main" id="{B9D8E278-3E76-174D-977D-D5B646B03D6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6" name="Shape 223">
            <a:extLst>
              <a:ext uri="{FF2B5EF4-FFF2-40B4-BE49-F238E27FC236}">
                <a16:creationId xmlns:a16="http://schemas.microsoft.com/office/drawing/2014/main" id="{4C5CE213-0E71-0445-BF18-4D0ECB3D7685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[Theory Session]</a:t>
            </a:r>
            <a:endParaRPr lang="ko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18312393-04B2-2346-9F27-FF932FB8E8E3}"/>
              </a:ext>
            </a:extLst>
          </p:cNvPr>
          <p:cNvSpPr/>
          <p:nvPr/>
        </p:nvSpPr>
        <p:spPr>
          <a:xfrm>
            <a:off x="1524000" y="1460302"/>
            <a:ext cx="1079871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역전파 </a:t>
            </a:r>
            <a:r>
              <a:rPr lang="en-US" altLang="ko-Kore-KR" dirty="0">
                <a:sym typeface="Wingdings" pitchFamily="2" charset="2"/>
              </a:rPr>
              <a:t>(Backpropagation)</a:t>
            </a:r>
            <a:r>
              <a:rPr lang="ko-Kore-KR" altLang="en-US" dirty="0">
                <a:sym typeface="Wingdings" pitchFamily="2" charset="2"/>
              </a:rPr>
              <a:t>를 직접 해보자</a:t>
            </a:r>
            <a:r>
              <a:rPr lang="en-US" altLang="ko-Kore-KR" dirty="0">
                <a:sym typeface="Wingdings" pitchFamily="2" charset="2"/>
              </a:rPr>
              <a:t>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간단하게 한 층의 은닉층</a:t>
            </a:r>
            <a:r>
              <a:rPr lang="en-US" altLang="ko-Kore-KR" dirty="0">
                <a:sym typeface="Wingdings" pitchFamily="2" charset="2"/>
              </a:rPr>
              <a:t>(hidden layer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만 있다고 해보자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AE19E90-507F-AD42-959C-A2034543DD13}"/>
              </a:ext>
            </a:extLst>
          </p:cNvPr>
          <p:cNvGrpSpPr/>
          <p:nvPr/>
        </p:nvGrpSpPr>
        <p:grpSpPr>
          <a:xfrm>
            <a:off x="1574494" y="3292888"/>
            <a:ext cx="9606453" cy="6789068"/>
            <a:chOff x="4978212" y="5234709"/>
            <a:chExt cx="10234134" cy="7232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1528FD4-00C8-A14E-B2CD-A8719729D7D3}"/>
                    </a:ext>
                  </a:extLst>
                </p:cNvPr>
                <p:cNvSpPr/>
                <p:nvPr/>
              </p:nvSpPr>
              <p:spPr>
                <a:xfrm>
                  <a:off x="6742755" y="685671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1528FD4-00C8-A14E-B2CD-A8719729D7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6856717"/>
                  <a:ext cx="667030" cy="60639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8C7E870-211B-3040-820C-70DDEBBBCD22}"/>
                    </a:ext>
                  </a:extLst>
                </p:cNvPr>
                <p:cNvSpPr/>
                <p:nvPr/>
              </p:nvSpPr>
              <p:spPr>
                <a:xfrm>
                  <a:off x="6742755" y="873002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8C7E870-211B-3040-820C-70DDEBBBC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8730027"/>
                  <a:ext cx="667030" cy="60639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62FF62B-EC94-6A42-93DC-9A758241A35E}"/>
                    </a:ext>
                  </a:extLst>
                </p:cNvPr>
                <p:cNvSpPr/>
                <p:nvPr/>
              </p:nvSpPr>
              <p:spPr>
                <a:xfrm>
                  <a:off x="6742755" y="104922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62FF62B-EC94-6A42-93DC-9A758241A3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10492287"/>
                  <a:ext cx="667030" cy="60639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5F60266-2AD6-F147-A19A-33556FF8FB7D}"/>
                    </a:ext>
                  </a:extLst>
                </p:cNvPr>
                <p:cNvSpPr/>
                <p:nvPr/>
              </p:nvSpPr>
              <p:spPr>
                <a:xfrm>
                  <a:off x="6742755" y="779337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5F60266-2AD6-F147-A19A-33556FF8F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7793372"/>
                  <a:ext cx="667030" cy="60639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C27B144-F1C1-874D-846E-021F32629936}"/>
                    </a:ext>
                  </a:extLst>
                </p:cNvPr>
                <p:cNvSpPr/>
                <p:nvPr/>
              </p:nvSpPr>
              <p:spPr>
                <a:xfrm>
                  <a:off x="6742755" y="11430298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C27B144-F1C1-874D-846E-021F326299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11430298"/>
                  <a:ext cx="667030" cy="60639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AAEA451-9C3A-D247-8FA7-D33435758679}"/>
                </a:ext>
              </a:extLst>
            </p:cNvPr>
            <p:cNvSpPr txBox="1"/>
            <p:nvPr/>
          </p:nvSpPr>
          <p:spPr>
            <a:xfrm>
              <a:off x="5007579" y="6992034"/>
              <a:ext cx="1180392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Constant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sp>
          <p:nvSpPr>
            <p:cNvPr id="182" name="왼쪽 중괄호[L] 181">
              <a:extLst>
                <a:ext uri="{FF2B5EF4-FFF2-40B4-BE49-F238E27FC236}">
                  <a16:creationId xmlns:a16="http://schemas.microsoft.com/office/drawing/2014/main" id="{3F49BDEB-8871-C740-A67B-4F73DC01C9D9}"/>
                </a:ext>
              </a:extLst>
            </p:cNvPr>
            <p:cNvSpPr/>
            <p:nvPr/>
          </p:nvSpPr>
          <p:spPr>
            <a:xfrm>
              <a:off x="6109164" y="8261882"/>
              <a:ext cx="633591" cy="330629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1DF639C-4631-F64C-837E-AD0698DCB296}"/>
                </a:ext>
              </a:extLst>
            </p:cNvPr>
            <p:cNvSpPr txBox="1"/>
            <p:nvPr/>
          </p:nvSpPr>
          <p:spPr>
            <a:xfrm>
              <a:off x="4978212" y="9621242"/>
              <a:ext cx="1166730" cy="6885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dirty="0">
                  <a:latin typeface="Helvetica" pitchFamily="2" charset="0"/>
                </a:rPr>
                <a:t>Input</a:t>
              </a:r>
              <a:br>
                <a:rPr kumimoji="1" lang="en-US" altLang="ko-KR" dirty="0">
                  <a:latin typeface="Helvetica" pitchFamily="2" charset="0"/>
                </a:rPr>
              </a:br>
              <a:r>
                <a:rPr kumimoji="1" lang="en-US" altLang="ko-KR" dirty="0">
                  <a:latin typeface="Helvetica" pitchFamily="2" charset="0"/>
                </a:rPr>
                <a:t>Features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150E847-1311-BB4E-9499-E9A087987B92}"/>
                </a:ext>
              </a:extLst>
            </p:cNvPr>
            <p:cNvCxnSpPr>
              <a:cxnSpLocks/>
              <a:stCxn id="181" idx="3"/>
              <a:endCxn id="91" idx="2"/>
            </p:cNvCxnSpPr>
            <p:nvPr/>
          </p:nvCxnSpPr>
          <p:spPr>
            <a:xfrm flipV="1">
              <a:off x="6187971" y="7159913"/>
              <a:ext cx="554784" cy="2885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98F7616-EB59-214D-91B5-518FEDFED76B}"/>
                </a:ext>
              </a:extLst>
            </p:cNvPr>
            <p:cNvSpPr txBox="1"/>
            <p:nvPr/>
          </p:nvSpPr>
          <p:spPr>
            <a:xfrm>
              <a:off x="6948671" y="9520420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9752A80E-58D2-1345-A6F6-832A83D9774C}"/>
                </a:ext>
              </a:extLst>
            </p:cNvPr>
            <p:cNvCxnSpPr>
              <a:cxnSpLocks/>
              <a:stCxn id="91" idx="6"/>
              <a:endCxn id="194" idx="2"/>
            </p:cNvCxnSpPr>
            <p:nvPr/>
          </p:nvCxnSpPr>
          <p:spPr>
            <a:xfrm>
              <a:off x="7409785" y="7159913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68C11916-9463-5C45-ADA8-267D7D90865C}"/>
                </a:ext>
              </a:extLst>
            </p:cNvPr>
            <p:cNvCxnSpPr>
              <a:cxnSpLocks/>
              <a:stCxn id="94" idx="6"/>
              <a:endCxn id="194" idx="2"/>
            </p:cNvCxnSpPr>
            <p:nvPr/>
          </p:nvCxnSpPr>
          <p:spPr>
            <a:xfrm flipV="1">
              <a:off x="7409785" y="7517600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154A57E1-4915-8F4C-9433-F469D765447F}"/>
                </a:ext>
              </a:extLst>
            </p:cNvPr>
            <p:cNvCxnSpPr>
              <a:cxnSpLocks/>
              <a:stCxn id="92" idx="6"/>
              <a:endCxn id="194" idx="2"/>
            </p:cNvCxnSpPr>
            <p:nvPr/>
          </p:nvCxnSpPr>
          <p:spPr>
            <a:xfrm flipV="1">
              <a:off x="7409785" y="7517600"/>
              <a:ext cx="1367904" cy="1515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>
              <a:extLst>
                <a:ext uri="{FF2B5EF4-FFF2-40B4-BE49-F238E27FC236}">
                  <a16:creationId xmlns:a16="http://schemas.microsoft.com/office/drawing/2014/main" id="{20F1EF41-0AD1-024E-8C4D-F400BDF32DFE}"/>
                </a:ext>
              </a:extLst>
            </p:cNvPr>
            <p:cNvCxnSpPr>
              <a:cxnSpLocks/>
              <a:stCxn id="93" idx="6"/>
              <a:endCxn id="194" idx="2"/>
            </p:cNvCxnSpPr>
            <p:nvPr/>
          </p:nvCxnSpPr>
          <p:spPr>
            <a:xfrm flipV="1">
              <a:off x="7409785" y="7517600"/>
              <a:ext cx="1367904" cy="32778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DCC7C47F-4ACF-DE43-826B-2DF1267E7A5A}"/>
                </a:ext>
              </a:extLst>
            </p:cNvPr>
            <p:cNvCxnSpPr>
              <a:cxnSpLocks/>
              <a:stCxn id="95" idx="6"/>
              <a:endCxn id="194" idx="2"/>
            </p:cNvCxnSpPr>
            <p:nvPr/>
          </p:nvCxnSpPr>
          <p:spPr>
            <a:xfrm flipV="1">
              <a:off x="7409785" y="7517600"/>
              <a:ext cx="1367904" cy="42158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2E624EE8-6C04-7149-9B69-E520A91D1A3B}"/>
                    </a:ext>
                  </a:extLst>
                </p:cNvPr>
                <p:cNvSpPr/>
                <p:nvPr/>
              </p:nvSpPr>
              <p:spPr>
                <a:xfrm>
                  <a:off x="8777689" y="627774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2E624EE8-6C04-7149-9B69-E520A91D1A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6277749"/>
                  <a:ext cx="667030" cy="60639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AEC588A9-796B-4445-B33C-221A67C59D8A}"/>
                    </a:ext>
                  </a:extLst>
                </p:cNvPr>
                <p:cNvSpPr/>
                <p:nvPr/>
              </p:nvSpPr>
              <p:spPr>
                <a:xfrm>
                  <a:off x="8777689" y="815105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AEC588A9-796B-4445-B33C-221A67C59D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8151059"/>
                  <a:ext cx="667030" cy="60639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4F11F181-B112-834F-8306-93C27AB45EC7}"/>
                    </a:ext>
                  </a:extLst>
                </p:cNvPr>
                <p:cNvSpPr/>
                <p:nvPr/>
              </p:nvSpPr>
              <p:spPr>
                <a:xfrm>
                  <a:off x="8777689" y="1092296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4F11F181-B112-834F-8306-93C27AB45E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10922969"/>
                  <a:ext cx="667030" cy="60639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CB9E376-99D6-B34A-9439-37ACF8198B7E}"/>
                    </a:ext>
                  </a:extLst>
                </p:cNvPr>
                <p:cNvSpPr/>
                <p:nvPr/>
              </p:nvSpPr>
              <p:spPr>
                <a:xfrm>
                  <a:off x="8777689" y="721440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CB9E376-99D6-B34A-9439-37ACF8198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7214404"/>
                  <a:ext cx="667030" cy="60639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12B58870-F83E-514A-A95D-1D512E750206}"/>
                    </a:ext>
                  </a:extLst>
                </p:cNvPr>
                <p:cNvSpPr/>
                <p:nvPr/>
              </p:nvSpPr>
              <p:spPr>
                <a:xfrm>
                  <a:off x="8777689" y="11860980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12B58870-F83E-514A-A95D-1D512E750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11860980"/>
                  <a:ext cx="667030" cy="60639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F7208CC5-7758-D44E-839D-E36D49E929EC}"/>
                </a:ext>
              </a:extLst>
            </p:cNvPr>
            <p:cNvCxnSpPr>
              <a:cxnSpLocks/>
              <a:stCxn id="199" idx="6"/>
              <a:endCxn id="204" idx="2"/>
            </p:cNvCxnSpPr>
            <p:nvPr/>
          </p:nvCxnSpPr>
          <p:spPr>
            <a:xfrm>
              <a:off x="11479653" y="8062283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E8B573B6-8A1A-B54D-8754-F8F5F4008420}"/>
                    </a:ext>
                  </a:extLst>
                </p:cNvPr>
                <p:cNvSpPr/>
                <p:nvPr/>
              </p:nvSpPr>
              <p:spPr>
                <a:xfrm>
                  <a:off x="10812623" y="869574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E8B573B6-8A1A-B54D-8754-F8F5F4008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8695742"/>
                  <a:ext cx="667030" cy="606391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22D1AD82-45CC-DF43-8ABA-26F127DE2111}"/>
                    </a:ext>
                  </a:extLst>
                </p:cNvPr>
                <p:cNvSpPr/>
                <p:nvPr/>
              </p:nvSpPr>
              <p:spPr>
                <a:xfrm>
                  <a:off x="10812623" y="1074643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22D1AD82-45CC-DF43-8ABA-26F127DE2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10746432"/>
                  <a:ext cx="667030" cy="606391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C9760F25-801A-0145-BB70-36149205CA53}"/>
                    </a:ext>
                  </a:extLst>
                </p:cNvPr>
                <p:cNvSpPr/>
                <p:nvPr/>
              </p:nvSpPr>
              <p:spPr>
                <a:xfrm>
                  <a:off x="10812623" y="77590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C9760F25-801A-0145-BB70-36149205CA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7759087"/>
                  <a:ext cx="667030" cy="606391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24A3684-79AE-F641-A4FE-4715F157C1AE}"/>
                </a:ext>
              </a:extLst>
            </p:cNvPr>
            <p:cNvSpPr txBox="1"/>
            <p:nvPr/>
          </p:nvSpPr>
          <p:spPr>
            <a:xfrm>
              <a:off x="8986826" y="9332815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7455DD13-2079-9C41-8A2E-04F5DC218186}"/>
                </a:ext>
              </a:extLst>
            </p:cNvPr>
            <p:cNvSpPr txBox="1"/>
            <p:nvPr/>
          </p:nvSpPr>
          <p:spPr>
            <a:xfrm>
              <a:off x="11024951" y="9632397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EC57E069-3EE4-E54D-A666-D1BCB2F5144E}"/>
                    </a:ext>
                  </a:extLst>
                </p:cNvPr>
                <p:cNvSpPr/>
                <p:nvPr/>
              </p:nvSpPr>
              <p:spPr>
                <a:xfrm>
                  <a:off x="12322712" y="869574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EC57E069-3EE4-E54D-A666-D1BCB2F514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8695742"/>
                  <a:ext cx="667030" cy="606391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id="{5FC713BA-E8F1-2D4B-B9E8-7898CA986BA8}"/>
                    </a:ext>
                  </a:extLst>
                </p:cNvPr>
                <p:cNvSpPr/>
                <p:nvPr/>
              </p:nvSpPr>
              <p:spPr>
                <a:xfrm>
                  <a:off x="12322712" y="1074643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id="{5FC713BA-E8F1-2D4B-B9E8-7898CA986B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10746432"/>
                  <a:ext cx="667030" cy="60639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797F476E-EB95-594C-AE03-BBFA46FDDD75}"/>
                    </a:ext>
                  </a:extLst>
                </p:cNvPr>
                <p:cNvSpPr/>
                <p:nvPr/>
              </p:nvSpPr>
              <p:spPr>
                <a:xfrm>
                  <a:off x="12322712" y="77590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797F476E-EB95-594C-AE03-BBFA46FDDD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7759087"/>
                  <a:ext cx="667030" cy="606391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FF8E25F9-BFE8-BE48-973D-E5F47C982475}"/>
                </a:ext>
              </a:extLst>
            </p:cNvPr>
            <p:cNvSpPr txBox="1"/>
            <p:nvPr/>
          </p:nvSpPr>
          <p:spPr>
            <a:xfrm>
              <a:off x="12535040" y="9647079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33220EF5-7E2F-C64E-AF15-A95B0DB512B3}"/>
                </a:ext>
              </a:extLst>
            </p:cNvPr>
            <p:cNvCxnSpPr>
              <a:cxnSpLocks/>
              <a:stCxn id="197" idx="6"/>
              <a:endCxn id="202" idx="2"/>
            </p:cNvCxnSpPr>
            <p:nvPr/>
          </p:nvCxnSpPr>
          <p:spPr>
            <a:xfrm>
              <a:off x="11479653" y="8998938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978EA34-8C2D-5B47-9DB3-F6AEA462724E}"/>
                </a:ext>
              </a:extLst>
            </p:cNvPr>
            <p:cNvCxnSpPr>
              <a:cxnSpLocks/>
              <a:stCxn id="198" idx="6"/>
              <a:endCxn id="203" idx="2"/>
            </p:cNvCxnSpPr>
            <p:nvPr/>
          </p:nvCxnSpPr>
          <p:spPr>
            <a:xfrm>
              <a:off x="11479653" y="11049628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9E1FB1AC-00B1-A54D-B5B3-FB042B31D005}"/>
                </a:ext>
              </a:extLst>
            </p:cNvPr>
            <p:cNvCxnSpPr>
              <a:cxnSpLocks/>
              <a:stCxn id="91" idx="6"/>
              <a:endCxn id="192" idx="2"/>
            </p:cNvCxnSpPr>
            <p:nvPr/>
          </p:nvCxnSpPr>
          <p:spPr>
            <a:xfrm>
              <a:off x="7409785" y="7159913"/>
              <a:ext cx="1367904" cy="129434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B9946B45-0A12-834E-AB2D-1926D2B9B575}"/>
                </a:ext>
              </a:extLst>
            </p:cNvPr>
            <p:cNvCxnSpPr>
              <a:cxnSpLocks/>
              <a:stCxn id="91" idx="6"/>
              <a:endCxn id="193" idx="2"/>
            </p:cNvCxnSpPr>
            <p:nvPr/>
          </p:nvCxnSpPr>
          <p:spPr>
            <a:xfrm>
              <a:off x="7409785" y="7159913"/>
              <a:ext cx="1367904" cy="406625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173C81E8-00DB-B148-9767-75B72D497066}"/>
                </a:ext>
              </a:extLst>
            </p:cNvPr>
            <p:cNvCxnSpPr>
              <a:cxnSpLocks/>
              <a:stCxn id="91" idx="6"/>
              <a:endCxn id="195" idx="2"/>
            </p:cNvCxnSpPr>
            <p:nvPr/>
          </p:nvCxnSpPr>
          <p:spPr>
            <a:xfrm>
              <a:off x="7409785" y="7159913"/>
              <a:ext cx="1367904" cy="500426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EE938B5F-5A19-C149-BDC0-7E6E3A5FAA20}"/>
                </a:ext>
              </a:extLst>
            </p:cNvPr>
            <p:cNvCxnSpPr>
              <a:cxnSpLocks/>
              <a:stCxn id="94" idx="6"/>
              <a:endCxn id="192" idx="2"/>
            </p:cNvCxnSpPr>
            <p:nvPr/>
          </p:nvCxnSpPr>
          <p:spPr>
            <a:xfrm>
              <a:off x="7409785" y="8096568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CAF7AE2B-4560-874E-8B00-E3C81A7C35BF}"/>
                </a:ext>
              </a:extLst>
            </p:cNvPr>
            <p:cNvCxnSpPr>
              <a:cxnSpLocks/>
              <a:stCxn id="94" idx="6"/>
              <a:endCxn id="193" idx="2"/>
            </p:cNvCxnSpPr>
            <p:nvPr/>
          </p:nvCxnSpPr>
          <p:spPr>
            <a:xfrm>
              <a:off x="7409785" y="8096568"/>
              <a:ext cx="1367904" cy="3129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236DC322-C518-BF47-B617-64A1DAB4C2F1}"/>
                </a:ext>
              </a:extLst>
            </p:cNvPr>
            <p:cNvCxnSpPr>
              <a:cxnSpLocks/>
              <a:stCxn id="94" idx="6"/>
              <a:endCxn id="195" idx="2"/>
            </p:cNvCxnSpPr>
            <p:nvPr/>
          </p:nvCxnSpPr>
          <p:spPr>
            <a:xfrm>
              <a:off x="7409785" y="8096568"/>
              <a:ext cx="1367904" cy="40676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66AEADE6-6F13-0741-B4F8-C94D84DDA6CE}"/>
                </a:ext>
              </a:extLst>
            </p:cNvPr>
            <p:cNvCxnSpPr>
              <a:cxnSpLocks/>
              <a:stCxn id="92" idx="6"/>
              <a:endCxn id="192" idx="2"/>
            </p:cNvCxnSpPr>
            <p:nvPr/>
          </p:nvCxnSpPr>
          <p:spPr>
            <a:xfrm flipV="1">
              <a:off x="7409785" y="8454255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C05BAC11-22C4-BA41-8D50-BD56CF4D36A7}"/>
                </a:ext>
              </a:extLst>
            </p:cNvPr>
            <p:cNvCxnSpPr>
              <a:cxnSpLocks/>
              <a:stCxn id="92" idx="6"/>
              <a:endCxn id="193" idx="2"/>
            </p:cNvCxnSpPr>
            <p:nvPr/>
          </p:nvCxnSpPr>
          <p:spPr>
            <a:xfrm>
              <a:off x="7409785" y="9033223"/>
              <a:ext cx="1367904" cy="21929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3E04DE49-EA80-534D-9957-992004179806}"/>
                </a:ext>
              </a:extLst>
            </p:cNvPr>
            <p:cNvCxnSpPr>
              <a:cxnSpLocks/>
              <a:stCxn id="92" idx="6"/>
              <a:endCxn id="195" idx="2"/>
            </p:cNvCxnSpPr>
            <p:nvPr/>
          </p:nvCxnSpPr>
          <p:spPr>
            <a:xfrm>
              <a:off x="7409785" y="9033223"/>
              <a:ext cx="1367904" cy="3130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46073B4A-8971-A54D-A71F-48E720DDDCC2}"/>
                </a:ext>
              </a:extLst>
            </p:cNvPr>
            <p:cNvCxnSpPr>
              <a:cxnSpLocks/>
              <a:stCxn id="93" idx="6"/>
              <a:endCxn id="193" idx="2"/>
            </p:cNvCxnSpPr>
            <p:nvPr/>
          </p:nvCxnSpPr>
          <p:spPr>
            <a:xfrm>
              <a:off x="7409785" y="10795483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A80E780D-ABCD-774B-8C86-594E615070AE}"/>
                </a:ext>
              </a:extLst>
            </p:cNvPr>
            <p:cNvCxnSpPr>
              <a:cxnSpLocks/>
              <a:stCxn id="93" idx="6"/>
              <a:endCxn id="195" idx="2"/>
            </p:cNvCxnSpPr>
            <p:nvPr/>
          </p:nvCxnSpPr>
          <p:spPr>
            <a:xfrm>
              <a:off x="7409785" y="10795483"/>
              <a:ext cx="1367904" cy="13686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0D6A44EB-7646-3140-A456-CF10FF3B50F9}"/>
                </a:ext>
              </a:extLst>
            </p:cNvPr>
            <p:cNvCxnSpPr>
              <a:cxnSpLocks/>
              <a:stCxn id="95" idx="6"/>
              <a:endCxn id="193" idx="2"/>
            </p:cNvCxnSpPr>
            <p:nvPr/>
          </p:nvCxnSpPr>
          <p:spPr>
            <a:xfrm flipV="1">
              <a:off x="7409785" y="11226165"/>
              <a:ext cx="1367904" cy="507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화살표 연결선 219">
              <a:extLst>
                <a:ext uri="{FF2B5EF4-FFF2-40B4-BE49-F238E27FC236}">
                  <a16:creationId xmlns:a16="http://schemas.microsoft.com/office/drawing/2014/main" id="{59757DA4-86A4-5340-82D3-796089A065E6}"/>
                </a:ext>
              </a:extLst>
            </p:cNvPr>
            <p:cNvCxnSpPr>
              <a:cxnSpLocks/>
              <a:stCxn id="95" idx="6"/>
              <a:endCxn id="195" idx="2"/>
            </p:cNvCxnSpPr>
            <p:nvPr/>
          </p:nvCxnSpPr>
          <p:spPr>
            <a:xfrm>
              <a:off x="7409785" y="11733494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화살표 연결선 220">
              <a:extLst>
                <a:ext uri="{FF2B5EF4-FFF2-40B4-BE49-F238E27FC236}">
                  <a16:creationId xmlns:a16="http://schemas.microsoft.com/office/drawing/2014/main" id="{78636987-156C-9D44-80B4-102806498BB9}"/>
                </a:ext>
              </a:extLst>
            </p:cNvPr>
            <p:cNvCxnSpPr>
              <a:cxnSpLocks/>
              <a:stCxn id="93" idx="6"/>
              <a:endCxn id="192" idx="2"/>
            </p:cNvCxnSpPr>
            <p:nvPr/>
          </p:nvCxnSpPr>
          <p:spPr>
            <a:xfrm flipV="1">
              <a:off x="7409785" y="8454255"/>
              <a:ext cx="1367904" cy="2341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48CA70F3-1C21-6645-AC86-3B0E4A978FA6}"/>
                </a:ext>
              </a:extLst>
            </p:cNvPr>
            <p:cNvCxnSpPr>
              <a:cxnSpLocks/>
              <a:stCxn id="95" idx="6"/>
              <a:endCxn id="192" idx="2"/>
            </p:cNvCxnSpPr>
            <p:nvPr/>
          </p:nvCxnSpPr>
          <p:spPr>
            <a:xfrm flipV="1">
              <a:off x="7409785" y="8454255"/>
              <a:ext cx="1367904" cy="3279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1FB0510B-7C12-AB45-932C-DAB84BA748E4}"/>
                </a:ext>
              </a:extLst>
            </p:cNvPr>
            <p:cNvCxnSpPr>
              <a:cxnSpLocks/>
              <a:stCxn id="191" idx="6"/>
              <a:endCxn id="199" idx="2"/>
            </p:cNvCxnSpPr>
            <p:nvPr/>
          </p:nvCxnSpPr>
          <p:spPr>
            <a:xfrm>
              <a:off x="9444719" y="6580945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FEC41F7B-5233-0548-AB1A-2E0EE06B9041}"/>
                </a:ext>
              </a:extLst>
            </p:cNvPr>
            <p:cNvCxnSpPr>
              <a:cxnSpLocks/>
              <a:stCxn id="191" idx="6"/>
              <a:endCxn id="197" idx="2"/>
            </p:cNvCxnSpPr>
            <p:nvPr/>
          </p:nvCxnSpPr>
          <p:spPr>
            <a:xfrm>
              <a:off x="9444719" y="6580945"/>
              <a:ext cx="1367904" cy="241799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45AC9B6C-9512-8548-8972-31D9558F0674}"/>
                </a:ext>
              </a:extLst>
            </p:cNvPr>
            <p:cNvCxnSpPr>
              <a:cxnSpLocks/>
              <a:stCxn id="191" idx="6"/>
              <a:endCxn id="198" idx="2"/>
            </p:cNvCxnSpPr>
            <p:nvPr/>
          </p:nvCxnSpPr>
          <p:spPr>
            <a:xfrm>
              <a:off x="9444719" y="6580945"/>
              <a:ext cx="1367904" cy="44686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BB366276-8596-154A-8511-770782922A11}"/>
                </a:ext>
              </a:extLst>
            </p:cNvPr>
            <p:cNvCxnSpPr>
              <a:cxnSpLocks/>
              <a:stCxn id="194" idx="6"/>
              <a:endCxn id="199" idx="2"/>
            </p:cNvCxnSpPr>
            <p:nvPr/>
          </p:nvCxnSpPr>
          <p:spPr>
            <a:xfrm>
              <a:off x="9444719" y="7517600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7D4B0E-6787-8E45-81BC-92A04CD9FC2B}"/>
                </a:ext>
              </a:extLst>
            </p:cNvPr>
            <p:cNvCxnSpPr>
              <a:cxnSpLocks/>
              <a:stCxn id="194" idx="6"/>
              <a:endCxn id="197" idx="2"/>
            </p:cNvCxnSpPr>
            <p:nvPr/>
          </p:nvCxnSpPr>
          <p:spPr>
            <a:xfrm>
              <a:off x="9444719" y="7517600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38CBCDAE-A899-604F-9039-8C8408BAA5EE}"/>
                </a:ext>
              </a:extLst>
            </p:cNvPr>
            <p:cNvCxnSpPr>
              <a:cxnSpLocks/>
              <a:stCxn id="194" idx="6"/>
              <a:endCxn id="198" idx="2"/>
            </p:cNvCxnSpPr>
            <p:nvPr/>
          </p:nvCxnSpPr>
          <p:spPr>
            <a:xfrm>
              <a:off x="9444719" y="7517600"/>
              <a:ext cx="1367904" cy="3532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E1451182-6DD8-BB4A-A851-53D031F910F5}"/>
                </a:ext>
              </a:extLst>
            </p:cNvPr>
            <p:cNvCxnSpPr>
              <a:cxnSpLocks/>
              <a:stCxn id="192" idx="6"/>
              <a:endCxn id="199" idx="2"/>
            </p:cNvCxnSpPr>
            <p:nvPr/>
          </p:nvCxnSpPr>
          <p:spPr>
            <a:xfrm flipV="1">
              <a:off x="9444719" y="8062283"/>
              <a:ext cx="1367904" cy="3919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C1F029C9-C994-2E47-8B10-2D89D69DCCEC}"/>
                </a:ext>
              </a:extLst>
            </p:cNvPr>
            <p:cNvCxnSpPr>
              <a:cxnSpLocks/>
              <a:stCxn id="192" idx="6"/>
              <a:endCxn id="197" idx="2"/>
            </p:cNvCxnSpPr>
            <p:nvPr/>
          </p:nvCxnSpPr>
          <p:spPr>
            <a:xfrm>
              <a:off x="9444719" y="8454255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61B6A9B6-734D-0647-B3B9-4B577E5C02F2}"/>
                </a:ext>
              </a:extLst>
            </p:cNvPr>
            <p:cNvCxnSpPr>
              <a:cxnSpLocks/>
              <a:stCxn id="192" idx="6"/>
              <a:endCxn id="198" idx="2"/>
            </p:cNvCxnSpPr>
            <p:nvPr/>
          </p:nvCxnSpPr>
          <p:spPr>
            <a:xfrm>
              <a:off x="9444719" y="8454255"/>
              <a:ext cx="1367904" cy="25953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6E2E509A-1E94-4F43-BA8A-67BC6945EBFB}"/>
                </a:ext>
              </a:extLst>
            </p:cNvPr>
            <p:cNvCxnSpPr>
              <a:cxnSpLocks/>
              <a:stCxn id="193" idx="6"/>
              <a:endCxn id="199" idx="2"/>
            </p:cNvCxnSpPr>
            <p:nvPr/>
          </p:nvCxnSpPr>
          <p:spPr>
            <a:xfrm flipV="1">
              <a:off x="9444719" y="8062283"/>
              <a:ext cx="1367904" cy="3163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E5BF6E4F-CE5E-7046-A654-55CB090C542E}"/>
                </a:ext>
              </a:extLst>
            </p:cNvPr>
            <p:cNvCxnSpPr>
              <a:cxnSpLocks/>
              <a:stCxn id="193" idx="6"/>
              <a:endCxn id="197" idx="2"/>
            </p:cNvCxnSpPr>
            <p:nvPr/>
          </p:nvCxnSpPr>
          <p:spPr>
            <a:xfrm flipV="1">
              <a:off x="9444719" y="8998938"/>
              <a:ext cx="1367904" cy="2227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DE7AB6AF-44E3-8B45-B822-45C4A4465B6E}"/>
                </a:ext>
              </a:extLst>
            </p:cNvPr>
            <p:cNvCxnSpPr>
              <a:cxnSpLocks/>
              <a:stCxn id="193" idx="6"/>
              <a:endCxn id="198" idx="2"/>
            </p:cNvCxnSpPr>
            <p:nvPr/>
          </p:nvCxnSpPr>
          <p:spPr>
            <a:xfrm flipV="1">
              <a:off x="9444719" y="11049628"/>
              <a:ext cx="1367904" cy="176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43FBBACA-19B3-A442-9C51-709CE46703D5}"/>
                </a:ext>
              </a:extLst>
            </p:cNvPr>
            <p:cNvCxnSpPr>
              <a:cxnSpLocks/>
              <a:stCxn id="195" idx="6"/>
              <a:endCxn id="197" idx="2"/>
            </p:cNvCxnSpPr>
            <p:nvPr/>
          </p:nvCxnSpPr>
          <p:spPr>
            <a:xfrm flipV="1">
              <a:off x="9444719" y="8998938"/>
              <a:ext cx="1367904" cy="3165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8335C3D6-75E1-1049-A9F1-2A7D953EAB6E}"/>
                </a:ext>
              </a:extLst>
            </p:cNvPr>
            <p:cNvCxnSpPr>
              <a:cxnSpLocks/>
              <a:stCxn id="195" idx="6"/>
              <a:endCxn id="198" idx="2"/>
            </p:cNvCxnSpPr>
            <p:nvPr/>
          </p:nvCxnSpPr>
          <p:spPr>
            <a:xfrm flipV="1">
              <a:off x="9444719" y="11049628"/>
              <a:ext cx="1367904" cy="11145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8A29A9EC-BC7A-0543-82C0-303185A53CE0}"/>
                </a:ext>
              </a:extLst>
            </p:cNvPr>
            <p:cNvSpPr txBox="1"/>
            <p:nvPr/>
          </p:nvSpPr>
          <p:spPr>
            <a:xfrm>
              <a:off x="6425957" y="5234709"/>
              <a:ext cx="1344335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Input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타원 237">
                  <a:extLst>
                    <a:ext uri="{FF2B5EF4-FFF2-40B4-BE49-F238E27FC236}">
                      <a16:creationId xmlns:a16="http://schemas.microsoft.com/office/drawing/2014/main" id="{18DA3A5A-264B-5A4A-8F7F-CDE8C5D4873D}"/>
                    </a:ext>
                  </a:extLst>
                </p:cNvPr>
                <p:cNvSpPr/>
                <p:nvPr/>
              </p:nvSpPr>
              <p:spPr>
                <a:xfrm>
                  <a:off x="12989742" y="6094117"/>
                  <a:ext cx="1333366" cy="121215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𝒏𝒆𝒕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b>
                                <m: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8" name="타원 237">
                  <a:extLst>
                    <a:ext uri="{FF2B5EF4-FFF2-40B4-BE49-F238E27FC236}">
                      <a16:creationId xmlns:a16="http://schemas.microsoft.com/office/drawing/2014/main" id="{18DA3A5A-264B-5A4A-8F7F-CDE8C5D487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9742" y="6094117"/>
                  <a:ext cx="1333366" cy="1212151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9" name="직선 연결선[R] 238">
              <a:extLst>
                <a:ext uri="{FF2B5EF4-FFF2-40B4-BE49-F238E27FC236}">
                  <a16:creationId xmlns:a16="http://schemas.microsoft.com/office/drawing/2014/main" id="{C221A7C7-DABB-9449-9AF4-580A5C4DC34F}"/>
                </a:ext>
              </a:extLst>
            </p:cNvPr>
            <p:cNvCxnSpPr>
              <a:cxnSpLocks/>
              <a:stCxn id="238" idx="0"/>
              <a:endCxn id="238" idx="4"/>
            </p:cNvCxnSpPr>
            <p:nvPr/>
          </p:nvCxnSpPr>
          <p:spPr>
            <a:xfrm>
              <a:off x="13656425" y="6094117"/>
              <a:ext cx="0" cy="1212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구부러진 연결선[U] 239">
              <a:extLst>
                <a:ext uri="{FF2B5EF4-FFF2-40B4-BE49-F238E27FC236}">
                  <a16:creationId xmlns:a16="http://schemas.microsoft.com/office/drawing/2014/main" id="{AF8CD437-FA75-F64B-BA65-629E9225B8BB}"/>
                </a:ext>
              </a:extLst>
            </p:cNvPr>
            <p:cNvCxnSpPr>
              <a:cxnSpLocks/>
              <a:stCxn id="199" idx="0"/>
              <a:endCxn id="238" idx="2"/>
            </p:cNvCxnSpPr>
            <p:nvPr/>
          </p:nvCxnSpPr>
          <p:spPr>
            <a:xfrm rot="5400000" flipH="1" flipV="1">
              <a:off x="11538493" y="6307838"/>
              <a:ext cx="1058894" cy="1843604"/>
            </a:xfrm>
            <a:prstGeom prst="curvedConnector2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6BF763BA-45F7-A74E-A4AF-746A6B7DD693}"/>
                    </a:ext>
                  </a:extLst>
                </p:cNvPr>
                <p:cNvSpPr/>
                <p:nvPr/>
              </p:nvSpPr>
              <p:spPr>
                <a:xfrm>
                  <a:off x="11643176" y="7646728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6BF763BA-45F7-A74E-A4AF-746A6B7DD6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6" y="7646728"/>
                  <a:ext cx="516011" cy="393464"/>
                </a:xfrm>
                <a:prstGeom prst="rect">
                  <a:avLst/>
                </a:prstGeom>
                <a:blipFill>
                  <a:blip r:embed="rId20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18140DE6-1EDF-D740-A5E5-B35BEAD7D0A7}"/>
                    </a:ext>
                  </a:extLst>
                </p:cNvPr>
                <p:cNvSpPr/>
                <p:nvPr/>
              </p:nvSpPr>
              <p:spPr>
                <a:xfrm>
                  <a:off x="11643175" y="8583382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18140DE6-1EDF-D740-A5E5-B35BEAD7D0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5" y="8583382"/>
                  <a:ext cx="516011" cy="393464"/>
                </a:xfrm>
                <a:prstGeom prst="rect">
                  <a:avLst/>
                </a:prstGeom>
                <a:blipFill>
                  <a:blip r:embed="rId2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5C4210A4-FF03-0D46-A92F-33D7967E65E9}"/>
                    </a:ext>
                  </a:extLst>
                </p:cNvPr>
                <p:cNvSpPr/>
                <p:nvPr/>
              </p:nvSpPr>
              <p:spPr>
                <a:xfrm>
                  <a:off x="11643174" y="10642195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5C4210A4-FF03-0D46-A92F-33D7967E65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4" y="10642195"/>
                  <a:ext cx="516011" cy="393464"/>
                </a:xfrm>
                <a:prstGeom prst="rect">
                  <a:avLst/>
                </a:prstGeom>
                <a:blipFill>
                  <a:blip r:embed="rId22"/>
                  <a:stretch>
                    <a:fillRect b="-103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5A0E3249-BDCC-8644-A210-E913B64ACC10}"/>
                </a:ext>
              </a:extLst>
            </p:cNvPr>
            <p:cNvCxnSpPr>
              <a:stCxn id="238" idx="6"/>
            </p:cNvCxnSpPr>
            <p:nvPr/>
          </p:nvCxnSpPr>
          <p:spPr>
            <a:xfrm flipV="1">
              <a:off x="14323108" y="6700192"/>
              <a:ext cx="377108" cy="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588D3089-525B-1743-B6BF-36A908D9CF21}"/>
                    </a:ext>
                  </a:extLst>
                </p:cNvPr>
                <p:cNvSpPr/>
                <p:nvPr/>
              </p:nvSpPr>
              <p:spPr>
                <a:xfrm>
                  <a:off x="14696335" y="6488142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588D3089-525B-1743-B6BF-36A908D9CF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6335" y="6488142"/>
                  <a:ext cx="516011" cy="393464"/>
                </a:xfrm>
                <a:prstGeom prst="rect">
                  <a:avLst/>
                </a:prstGeom>
                <a:blipFill>
                  <a:blip r:embed="rId23"/>
                  <a:stretch>
                    <a:fillRect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2FCDF5F9-57A3-4441-94D8-9204BDFDB894}"/>
                </a:ext>
              </a:extLst>
            </p:cNvPr>
            <p:cNvSpPr txBox="1"/>
            <p:nvPr/>
          </p:nvSpPr>
          <p:spPr>
            <a:xfrm>
              <a:off x="8368067" y="5234709"/>
              <a:ext cx="1576587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Hidden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31FBE95-83AB-DB46-97B6-E4560D8F56F2}"/>
                </a:ext>
              </a:extLst>
            </p:cNvPr>
            <p:cNvSpPr txBox="1"/>
            <p:nvPr/>
          </p:nvSpPr>
          <p:spPr>
            <a:xfrm>
              <a:off x="10406191" y="5234709"/>
              <a:ext cx="1535602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Output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08047F8D-3F97-2845-B585-90A4CB2B7319}"/>
                    </a:ext>
                  </a:extLst>
                </p:cNvPr>
                <p:cNvSpPr/>
                <p:nvPr/>
              </p:nvSpPr>
              <p:spPr>
                <a:xfrm>
                  <a:off x="13412608" y="5632452"/>
                  <a:ext cx="476801" cy="49183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08047F8D-3F97-2845-B585-90A4CB2B73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608" y="5632452"/>
                  <a:ext cx="476801" cy="49183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C004630A-B150-EC46-BBB0-2EEAFC134CE6}"/>
                    </a:ext>
                  </a:extLst>
                </p:cNvPr>
                <p:cNvSpPr/>
                <p:nvPr/>
              </p:nvSpPr>
              <p:spPr>
                <a:xfrm>
                  <a:off x="10077027" y="6502216"/>
                  <a:ext cx="633846" cy="45617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𝒋𝒌</m:t>
                            </m:r>
                          </m:sub>
                          <m:sup>
                            <m:r>
                              <a:rPr kumimoji="1"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kumimoji="1" lang="ko-KR" altLang="en-US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C004630A-B150-EC46-BBB0-2EEAFC134C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7027" y="6502216"/>
                  <a:ext cx="633846" cy="456172"/>
                </a:xfrm>
                <a:prstGeom prst="rect">
                  <a:avLst/>
                </a:prstGeom>
                <a:blipFill>
                  <a:blip r:embed="rId25"/>
                  <a:stretch>
                    <a:fillRect b="-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8374BC60-9B2D-A84B-8824-781DCD2D7624}"/>
                    </a:ext>
                  </a:extLst>
                </p:cNvPr>
                <p:cNvSpPr/>
                <p:nvPr/>
              </p:nvSpPr>
              <p:spPr>
                <a:xfrm>
                  <a:off x="7734175" y="6502216"/>
                  <a:ext cx="591152" cy="45255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8374BC60-9B2D-A84B-8824-781DCD2D7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175" y="6502216"/>
                  <a:ext cx="591152" cy="452552"/>
                </a:xfrm>
                <a:prstGeom prst="rect">
                  <a:avLst/>
                </a:prstGeom>
                <a:blipFill>
                  <a:blip r:embed="rId26"/>
                  <a:stretch>
                    <a:fillRect b="-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E71AD893-6CB8-2E4E-8251-D48CA26A3E98}"/>
                    </a:ext>
                  </a:extLst>
                </p:cNvPr>
                <p:cNvSpPr txBox="1"/>
                <p:nvPr/>
              </p:nvSpPr>
              <p:spPr>
                <a:xfrm>
                  <a:off x="6835691" y="5724785"/>
                  <a:ext cx="512596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E71AD893-6CB8-2E4E-8251-D48CA26A3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91" y="5724785"/>
                  <a:ext cx="512596" cy="39346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FEACCFD9-E3C7-534B-BDF8-E9FA4E317C7E}"/>
                    </a:ext>
                  </a:extLst>
                </p:cNvPr>
                <p:cNvSpPr txBox="1"/>
                <p:nvPr/>
              </p:nvSpPr>
              <p:spPr>
                <a:xfrm>
                  <a:off x="8829586" y="5724785"/>
                  <a:ext cx="538213" cy="42147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FEACCFD9-E3C7-534B-BDF8-E9FA4E317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9586" y="5724785"/>
                  <a:ext cx="538213" cy="421471"/>
                </a:xfrm>
                <a:prstGeom prst="rect">
                  <a:avLst/>
                </a:prstGeom>
                <a:blipFill>
                  <a:blip r:embed="rId28"/>
                  <a:stretch>
                    <a:fillRect b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91E80E61-FA9F-864D-8BD3-28C5223B5869}"/>
                    </a:ext>
                  </a:extLst>
                </p:cNvPr>
                <p:cNvSpPr txBox="1"/>
                <p:nvPr/>
              </p:nvSpPr>
              <p:spPr>
                <a:xfrm>
                  <a:off x="10874301" y="5724785"/>
                  <a:ext cx="563828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91E80E61-FA9F-864D-8BD3-28C5223B5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4301" y="5724785"/>
                  <a:ext cx="563828" cy="39346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3CC54C80-47B7-2E49-BBC0-F4D0369C2790}"/>
                    </a:ext>
                  </a:extLst>
                </p:cNvPr>
                <p:cNvSpPr txBox="1"/>
                <p:nvPr/>
              </p:nvSpPr>
              <p:spPr>
                <a:xfrm>
                  <a:off x="12402824" y="5724785"/>
                  <a:ext cx="506805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3CC54C80-47B7-2E49-BBC0-F4D0369C2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2824" y="5724785"/>
                  <a:ext cx="506805" cy="39346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7935CC7B-28B2-EB48-B0E5-E0177F5A0745}"/>
                </a:ext>
              </a:extLst>
            </p:cNvPr>
            <p:cNvCxnSpPr>
              <a:cxnSpLocks/>
              <a:stCxn id="251" idx="3"/>
              <a:endCxn id="252" idx="1"/>
            </p:cNvCxnSpPr>
            <p:nvPr/>
          </p:nvCxnSpPr>
          <p:spPr>
            <a:xfrm>
              <a:off x="7348287" y="5921517"/>
              <a:ext cx="1481299" cy="14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255">
              <a:extLst>
                <a:ext uri="{FF2B5EF4-FFF2-40B4-BE49-F238E27FC236}">
                  <a16:creationId xmlns:a16="http://schemas.microsoft.com/office/drawing/2014/main" id="{0C3C94C2-2388-404B-9B84-6D9EFFC19A5F}"/>
                </a:ext>
              </a:extLst>
            </p:cNvPr>
            <p:cNvCxnSpPr>
              <a:cxnSpLocks/>
              <a:stCxn id="252" idx="3"/>
              <a:endCxn id="253" idx="1"/>
            </p:cNvCxnSpPr>
            <p:nvPr/>
          </p:nvCxnSpPr>
          <p:spPr>
            <a:xfrm flipV="1">
              <a:off x="9367799" y="5921517"/>
              <a:ext cx="1506502" cy="14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E649A9B4-A0B2-3945-9EBA-BFDE30151492}"/>
                </a:ext>
              </a:extLst>
            </p:cNvPr>
            <p:cNvCxnSpPr>
              <a:cxnSpLocks/>
              <a:stCxn id="253" idx="3"/>
              <a:endCxn id="254" idx="1"/>
            </p:cNvCxnSpPr>
            <p:nvPr/>
          </p:nvCxnSpPr>
          <p:spPr>
            <a:xfrm>
              <a:off x="11438128" y="5921517"/>
              <a:ext cx="9646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978D179B-8EE1-2142-8E59-4BB1AFB40835}"/>
                  </a:ext>
                </a:extLst>
              </p:cNvPr>
              <p:cNvSpPr txBox="1"/>
              <p:nvPr/>
            </p:nvSpPr>
            <p:spPr>
              <a:xfrm>
                <a:off x="11536596" y="3456342"/>
                <a:ext cx="10798701" cy="9340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ore-KR" sz="28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altLang="ko-KR" sz="2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 rule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알아보자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kumimoji="1" lang="en-US" altLang="ko-K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ko-K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ko-KR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ko-KR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kumimoji="1"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ore-KR" sz="28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altLang="ko-KR" sz="2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미분하여 구한다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m:rPr>
                                  <m:sty m:val="p"/>
                                </m:rPr>
                                <a:rPr lang="en-US" altLang="ko-Kore-KR" sz="28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ore-KR" altLang="ko-Kore-K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280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ore-KR" sz="2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num>
                        <m:den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ko-Kore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활성함수가 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sigmoid 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함수라면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ore-KR" altLang="ko-Kore-K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ore-KR" altLang="ko-Kore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ore-KR" sz="280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ore-KR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num>
                      <m:den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ore-KR" altLang="ko-Kore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ore-KR" altLang="ko-Kore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2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ore-KR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ore-KR" altLang="ko-Kore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ore-KR" sz="2800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ko-Kore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ore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같다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 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한편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latin typeface="Cambria Math" panose="02040503050406030204" pitchFamily="18" charset="0"/>
                      </a:rPr>
                      <m:t>𝑛𝑒</m:t>
                    </m:r>
                    <m:sSub>
                      <m:sSubPr>
                        <m:ctrlPr>
                          <a:rPr lang="ko-Kore-KR" altLang="ko-Kore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ko-Kore-KR" altLang="ko-Kore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𝑛𝑒</m:t>
                      </m:r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만족하므로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ore-KR" altLang="ko-Kore-K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ore-KR" altLang="ko-Kore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ore-KR" altLang="ko-Kore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28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ore-KR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ko-Kore-KR" altLang="ko-Kore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ore-KR" altLang="ko-Kore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ore-KR" altLang="ko-Kore-K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ore-KR" altLang="ko-Kore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ko-Kore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ore-KR" altLang="ko-Kore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ore-KR" altLang="ko-Kore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ko-Kore-KR" altLang="ko-Kore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ko-KR" altLang="en-US" sz="28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만족한다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위 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개를 대입하면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m:rPr>
                                  <m:sty m:val="p"/>
                                </m:rPr>
                                <a:rPr lang="en-US" altLang="ko-Kore-KR" sz="28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된다 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endParaRPr kumimoji="1" lang="en-US" altLang="ko-Kore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ko-Kore-KR" altLang="en-US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978D179B-8EE1-2142-8E59-4BB1AFB40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596" y="3456342"/>
                <a:ext cx="10798701" cy="9340890"/>
              </a:xfrm>
              <a:prstGeom prst="rect">
                <a:avLst/>
              </a:prstGeom>
              <a:blipFill>
                <a:blip r:embed="rId31"/>
                <a:stretch>
                  <a:fillRect l="-1175" t="-95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253A809-3723-6440-BEC3-9DA98CD251C0}"/>
                  </a:ext>
                </a:extLst>
              </p:cNvPr>
              <p:cNvSpPr/>
              <p:nvPr/>
            </p:nvSpPr>
            <p:spPr>
              <a:xfrm>
                <a:off x="1705517" y="10107246"/>
                <a:ext cx="12129308" cy="3230051"/>
              </a:xfrm>
              <a:prstGeom prst="rect">
                <a:avLst/>
              </a:prstGeom>
              <a:ln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endParaRPr kumimoji="1" lang="en-US" altLang="ko-KR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활성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net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인풋의 총합</a:t>
                </a:r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  <m:sup>
                                  <m: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jk</m:t>
                                  </m:r>
                                </m:sub>
                                <m:sup>
                                  <m: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ko-KR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ko-KR" sz="2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acc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sub>
                    </m:sSub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  <m: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ko-KR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ko-KR" sz="2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8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8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</m:t>
                        </m:r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253A809-3723-6440-BEC3-9DA98CD25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17" y="10107246"/>
                <a:ext cx="12129308" cy="3230051"/>
              </a:xfrm>
              <a:prstGeom prst="rect">
                <a:avLst/>
              </a:prstGeom>
              <a:blipFill>
                <a:blip r:embed="rId32"/>
                <a:stretch>
                  <a:fillRect l="-314" t="-2344" b="-42969"/>
                </a:stretch>
              </a:blipFill>
              <a:ln>
                <a:noFill/>
                <a:prstDash val="sysDot"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23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22">
            <a:extLst>
              <a:ext uri="{FF2B5EF4-FFF2-40B4-BE49-F238E27FC236}">
                <a16:creationId xmlns:a16="http://schemas.microsoft.com/office/drawing/2014/main" id="{B9D8E278-3E76-174D-977D-D5B646B03D6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6" name="Shape 223">
            <a:extLst>
              <a:ext uri="{FF2B5EF4-FFF2-40B4-BE49-F238E27FC236}">
                <a16:creationId xmlns:a16="http://schemas.microsoft.com/office/drawing/2014/main" id="{4C5CE213-0E71-0445-BF18-4D0ECB3D7685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[Theory Session]</a:t>
            </a:r>
            <a:endParaRPr lang="ko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18312393-04B2-2346-9F27-FF932FB8E8E3}"/>
              </a:ext>
            </a:extLst>
          </p:cNvPr>
          <p:cNvSpPr/>
          <p:nvPr/>
        </p:nvSpPr>
        <p:spPr>
          <a:xfrm>
            <a:off x="1524000" y="1460302"/>
            <a:ext cx="1079871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역전파 </a:t>
            </a:r>
            <a:r>
              <a:rPr lang="en-US" altLang="ko-Kore-KR" dirty="0">
                <a:sym typeface="Wingdings" pitchFamily="2" charset="2"/>
              </a:rPr>
              <a:t>(Backpropagation)</a:t>
            </a:r>
            <a:r>
              <a:rPr lang="ko-Kore-KR" altLang="en-US" dirty="0">
                <a:sym typeface="Wingdings" pitchFamily="2" charset="2"/>
              </a:rPr>
              <a:t>를 직접 해보자</a:t>
            </a:r>
            <a:r>
              <a:rPr lang="en-US" altLang="ko-Kore-KR" dirty="0">
                <a:sym typeface="Wingdings" pitchFamily="2" charset="2"/>
              </a:rPr>
              <a:t>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간단하게 한 층의 은닉층</a:t>
            </a:r>
            <a:r>
              <a:rPr lang="en-US" altLang="ko-Kore-KR" dirty="0">
                <a:sym typeface="Wingdings" pitchFamily="2" charset="2"/>
              </a:rPr>
              <a:t>(hidden layer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만 있다고 해보자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28BE193-5EC3-9C45-A786-EDCC57286929}"/>
              </a:ext>
            </a:extLst>
          </p:cNvPr>
          <p:cNvGrpSpPr/>
          <p:nvPr/>
        </p:nvGrpSpPr>
        <p:grpSpPr>
          <a:xfrm>
            <a:off x="1574494" y="3292888"/>
            <a:ext cx="9606453" cy="6789068"/>
            <a:chOff x="4978212" y="5234709"/>
            <a:chExt cx="10234134" cy="7232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87F2A53-CA94-074E-B9AF-B94F91D4E62C}"/>
                    </a:ext>
                  </a:extLst>
                </p:cNvPr>
                <p:cNvSpPr/>
                <p:nvPr/>
              </p:nvSpPr>
              <p:spPr>
                <a:xfrm>
                  <a:off x="6742755" y="685671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87F2A53-CA94-074E-B9AF-B94F91D4E6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6856717"/>
                  <a:ext cx="667030" cy="60639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1A556CC-6192-FA45-BC52-51BE16B3A1C2}"/>
                    </a:ext>
                  </a:extLst>
                </p:cNvPr>
                <p:cNvSpPr/>
                <p:nvPr/>
              </p:nvSpPr>
              <p:spPr>
                <a:xfrm>
                  <a:off x="6742755" y="873002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1A556CC-6192-FA45-BC52-51BE16B3A1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8730027"/>
                  <a:ext cx="667030" cy="60639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550AC1-05ED-E04C-B798-D43A2C65CAE5}"/>
                    </a:ext>
                  </a:extLst>
                </p:cNvPr>
                <p:cNvSpPr/>
                <p:nvPr/>
              </p:nvSpPr>
              <p:spPr>
                <a:xfrm>
                  <a:off x="6742755" y="104922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550AC1-05ED-E04C-B798-D43A2C65CA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10492287"/>
                  <a:ext cx="667030" cy="60639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510BB76-70B1-CE4D-ACDD-818388BA634E}"/>
                    </a:ext>
                  </a:extLst>
                </p:cNvPr>
                <p:cNvSpPr/>
                <p:nvPr/>
              </p:nvSpPr>
              <p:spPr>
                <a:xfrm>
                  <a:off x="6742755" y="779337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510BB76-70B1-CE4D-ACDD-818388BA63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7793372"/>
                  <a:ext cx="667030" cy="60639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061D9F8-48FD-594C-977F-D0B33226C09E}"/>
                    </a:ext>
                  </a:extLst>
                </p:cNvPr>
                <p:cNvSpPr/>
                <p:nvPr/>
              </p:nvSpPr>
              <p:spPr>
                <a:xfrm>
                  <a:off x="6742755" y="11430298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061D9F8-48FD-594C-977F-D0B33226C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11430298"/>
                  <a:ext cx="667030" cy="60639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C6F372D-9834-7442-8548-2B91530D8FBE}"/>
                </a:ext>
              </a:extLst>
            </p:cNvPr>
            <p:cNvSpPr txBox="1"/>
            <p:nvPr/>
          </p:nvSpPr>
          <p:spPr>
            <a:xfrm>
              <a:off x="5007579" y="6992034"/>
              <a:ext cx="1180392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Constant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sp>
          <p:nvSpPr>
            <p:cNvPr id="103" name="왼쪽 중괄호[L] 102">
              <a:extLst>
                <a:ext uri="{FF2B5EF4-FFF2-40B4-BE49-F238E27FC236}">
                  <a16:creationId xmlns:a16="http://schemas.microsoft.com/office/drawing/2014/main" id="{D6555E69-AF84-B14C-93D0-05D95D21BE37}"/>
                </a:ext>
              </a:extLst>
            </p:cNvPr>
            <p:cNvSpPr/>
            <p:nvPr/>
          </p:nvSpPr>
          <p:spPr>
            <a:xfrm>
              <a:off x="6109164" y="8261882"/>
              <a:ext cx="633591" cy="330629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36A5E73-79AA-5847-AAFF-D6B25AC9472F}"/>
                </a:ext>
              </a:extLst>
            </p:cNvPr>
            <p:cNvSpPr txBox="1"/>
            <p:nvPr/>
          </p:nvSpPr>
          <p:spPr>
            <a:xfrm>
              <a:off x="4978212" y="9621242"/>
              <a:ext cx="1166730" cy="6885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dirty="0">
                  <a:latin typeface="Helvetica" pitchFamily="2" charset="0"/>
                </a:rPr>
                <a:t>Input</a:t>
              </a:r>
              <a:br>
                <a:rPr kumimoji="1" lang="en-US" altLang="ko-KR" dirty="0">
                  <a:latin typeface="Helvetica" pitchFamily="2" charset="0"/>
                </a:rPr>
              </a:br>
              <a:r>
                <a:rPr kumimoji="1" lang="en-US" altLang="ko-KR" dirty="0">
                  <a:latin typeface="Helvetica" pitchFamily="2" charset="0"/>
                </a:rPr>
                <a:t>Features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939F1E1-840C-5941-9CE6-C33A7F74ACF8}"/>
                </a:ext>
              </a:extLst>
            </p:cNvPr>
            <p:cNvCxnSpPr>
              <a:cxnSpLocks/>
              <a:stCxn id="102" idx="3"/>
              <a:endCxn id="97" idx="2"/>
            </p:cNvCxnSpPr>
            <p:nvPr/>
          </p:nvCxnSpPr>
          <p:spPr>
            <a:xfrm flipV="1">
              <a:off x="6187971" y="7159913"/>
              <a:ext cx="554784" cy="2885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584B4AC-73AB-AE4C-8A74-D7602F04ADD4}"/>
                </a:ext>
              </a:extLst>
            </p:cNvPr>
            <p:cNvSpPr txBox="1"/>
            <p:nvPr/>
          </p:nvSpPr>
          <p:spPr>
            <a:xfrm>
              <a:off x="6948671" y="9520420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70EF2092-7B53-9C4C-962A-EF105496A8EF}"/>
                </a:ext>
              </a:extLst>
            </p:cNvPr>
            <p:cNvCxnSpPr>
              <a:cxnSpLocks/>
              <a:stCxn id="97" idx="6"/>
              <a:endCxn id="115" idx="2"/>
            </p:cNvCxnSpPr>
            <p:nvPr/>
          </p:nvCxnSpPr>
          <p:spPr>
            <a:xfrm>
              <a:off x="7409785" y="7159913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A03D843-B41A-9847-8609-AB59649A8CDD}"/>
                </a:ext>
              </a:extLst>
            </p:cNvPr>
            <p:cNvCxnSpPr>
              <a:cxnSpLocks/>
              <a:stCxn id="100" idx="6"/>
              <a:endCxn id="115" idx="2"/>
            </p:cNvCxnSpPr>
            <p:nvPr/>
          </p:nvCxnSpPr>
          <p:spPr>
            <a:xfrm flipV="1">
              <a:off x="7409785" y="7517600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A051BE6D-ED04-6B45-964C-2216C5F7B465}"/>
                </a:ext>
              </a:extLst>
            </p:cNvPr>
            <p:cNvCxnSpPr>
              <a:cxnSpLocks/>
              <a:stCxn id="98" idx="6"/>
              <a:endCxn id="115" idx="2"/>
            </p:cNvCxnSpPr>
            <p:nvPr/>
          </p:nvCxnSpPr>
          <p:spPr>
            <a:xfrm flipV="1">
              <a:off x="7409785" y="7517600"/>
              <a:ext cx="1367904" cy="1515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F632C3F-3F71-CB48-AAA5-1D1CB7A19D97}"/>
                </a:ext>
              </a:extLst>
            </p:cNvPr>
            <p:cNvCxnSpPr>
              <a:cxnSpLocks/>
              <a:stCxn id="99" idx="6"/>
              <a:endCxn id="115" idx="2"/>
            </p:cNvCxnSpPr>
            <p:nvPr/>
          </p:nvCxnSpPr>
          <p:spPr>
            <a:xfrm flipV="1">
              <a:off x="7409785" y="7517600"/>
              <a:ext cx="1367904" cy="32778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1DDAA3A-467D-A64D-BE02-B8D519AE293D}"/>
                </a:ext>
              </a:extLst>
            </p:cNvPr>
            <p:cNvCxnSpPr>
              <a:cxnSpLocks/>
              <a:stCxn id="101" idx="6"/>
              <a:endCxn id="115" idx="2"/>
            </p:cNvCxnSpPr>
            <p:nvPr/>
          </p:nvCxnSpPr>
          <p:spPr>
            <a:xfrm flipV="1">
              <a:off x="7409785" y="7517600"/>
              <a:ext cx="1367904" cy="42158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D529778-CC7F-7B45-8FC8-0A1A0A941400}"/>
                    </a:ext>
                  </a:extLst>
                </p:cNvPr>
                <p:cNvSpPr/>
                <p:nvPr/>
              </p:nvSpPr>
              <p:spPr>
                <a:xfrm>
                  <a:off x="8777689" y="627774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D529778-CC7F-7B45-8FC8-0A1A0A941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6277749"/>
                  <a:ext cx="667030" cy="60639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F6391D-8663-CC45-B307-E2D2C9512EB3}"/>
                    </a:ext>
                  </a:extLst>
                </p:cNvPr>
                <p:cNvSpPr/>
                <p:nvPr/>
              </p:nvSpPr>
              <p:spPr>
                <a:xfrm>
                  <a:off x="8777689" y="815105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F6391D-8663-CC45-B307-E2D2C9512E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8151059"/>
                  <a:ext cx="667030" cy="60639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49943B5-6ABB-3C4A-AE50-D71999E4D7AC}"/>
                    </a:ext>
                  </a:extLst>
                </p:cNvPr>
                <p:cNvSpPr/>
                <p:nvPr/>
              </p:nvSpPr>
              <p:spPr>
                <a:xfrm>
                  <a:off x="8777689" y="1092296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49943B5-6ABB-3C4A-AE50-D71999E4D7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10922969"/>
                  <a:ext cx="667030" cy="60639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CFD5101-D3DE-614B-BF63-2B50E50BA96B}"/>
                    </a:ext>
                  </a:extLst>
                </p:cNvPr>
                <p:cNvSpPr/>
                <p:nvPr/>
              </p:nvSpPr>
              <p:spPr>
                <a:xfrm>
                  <a:off x="8777689" y="721440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CFD5101-D3DE-614B-BF63-2B50E50BA9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7214404"/>
                  <a:ext cx="667030" cy="60639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38F6757-60B8-2B43-B7E5-084D9C83B8ED}"/>
                    </a:ext>
                  </a:extLst>
                </p:cNvPr>
                <p:cNvSpPr/>
                <p:nvPr/>
              </p:nvSpPr>
              <p:spPr>
                <a:xfrm>
                  <a:off x="8777689" y="11860980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38F6757-60B8-2B43-B7E5-084D9C83B8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11860980"/>
                  <a:ext cx="667030" cy="60639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D1C64D16-037C-9941-B2FA-14116FC1611C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1479653" y="8062283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361EB1-C6A0-5142-A3B6-09DA89BC64E6}"/>
                    </a:ext>
                  </a:extLst>
                </p:cNvPr>
                <p:cNvSpPr/>
                <p:nvPr/>
              </p:nvSpPr>
              <p:spPr>
                <a:xfrm>
                  <a:off x="10812623" y="869574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361EB1-C6A0-5142-A3B6-09DA89BC64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8695742"/>
                  <a:ext cx="667030" cy="606391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56CA1FA-160A-5744-930F-ADA93274A2BA}"/>
                    </a:ext>
                  </a:extLst>
                </p:cNvPr>
                <p:cNvSpPr/>
                <p:nvPr/>
              </p:nvSpPr>
              <p:spPr>
                <a:xfrm>
                  <a:off x="10812623" y="1074643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56CA1FA-160A-5744-930F-ADA93274A2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10746432"/>
                  <a:ext cx="667030" cy="606391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D2C0D98-0B64-2D41-896F-1E909AF79DF3}"/>
                    </a:ext>
                  </a:extLst>
                </p:cNvPr>
                <p:cNvSpPr/>
                <p:nvPr/>
              </p:nvSpPr>
              <p:spPr>
                <a:xfrm>
                  <a:off x="10812623" y="77590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D2C0D98-0B64-2D41-896F-1E909AF79D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7759087"/>
                  <a:ext cx="667030" cy="606391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6192CB4-53EB-A745-90DE-415E73C7170C}"/>
                </a:ext>
              </a:extLst>
            </p:cNvPr>
            <p:cNvSpPr txBox="1"/>
            <p:nvPr/>
          </p:nvSpPr>
          <p:spPr>
            <a:xfrm>
              <a:off x="8986826" y="9332815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A2FBC01-FA8F-FC47-8F0D-6B957FB43823}"/>
                </a:ext>
              </a:extLst>
            </p:cNvPr>
            <p:cNvSpPr txBox="1"/>
            <p:nvPr/>
          </p:nvSpPr>
          <p:spPr>
            <a:xfrm>
              <a:off x="11024951" y="9632397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EF70984-CD40-5B45-B902-0295DED78A4E}"/>
                    </a:ext>
                  </a:extLst>
                </p:cNvPr>
                <p:cNvSpPr/>
                <p:nvPr/>
              </p:nvSpPr>
              <p:spPr>
                <a:xfrm>
                  <a:off x="12322712" y="869574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EF70984-CD40-5B45-B902-0295DED78A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8695742"/>
                  <a:ext cx="667030" cy="606391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B2DA2631-D828-6A43-B4FB-D421C2BB6585}"/>
                    </a:ext>
                  </a:extLst>
                </p:cNvPr>
                <p:cNvSpPr/>
                <p:nvPr/>
              </p:nvSpPr>
              <p:spPr>
                <a:xfrm>
                  <a:off x="12322712" y="1074643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B2DA2631-D828-6A43-B4FB-D421C2BB65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10746432"/>
                  <a:ext cx="667030" cy="60639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01EA391B-C846-1249-94FE-80F4FC3206E4}"/>
                    </a:ext>
                  </a:extLst>
                </p:cNvPr>
                <p:cNvSpPr/>
                <p:nvPr/>
              </p:nvSpPr>
              <p:spPr>
                <a:xfrm>
                  <a:off x="12322712" y="77590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01EA391B-C846-1249-94FE-80F4FC3206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7759087"/>
                  <a:ext cx="667030" cy="606391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F63790C-2531-8543-8E85-6DFC215E559A}"/>
                </a:ext>
              </a:extLst>
            </p:cNvPr>
            <p:cNvSpPr txBox="1"/>
            <p:nvPr/>
          </p:nvSpPr>
          <p:spPr>
            <a:xfrm>
              <a:off x="12535040" y="9647079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39033449-4B41-624D-9DEC-CD24A2AF62DC}"/>
                </a:ext>
              </a:extLst>
            </p:cNvPr>
            <p:cNvCxnSpPr>
              <a:cxnSpLocks/>
              <a:stCxn id="118" idx="6"/>
              <a:endCxn id="123" idx="2"/>
            </p:cNvCxnSpPr>
            <p:nvPr/>
          </p:nvCxnSpPr>
          <p:spPr>
            <a:xfrm>
              <a:off x="11479653" y="8998938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A9729AEA-9C6A-9942-BD12-D4374A3E809E}"/>
                </a:ext>
              </a:extLst>
            </p:cNvPr>
            <p:cNvCxnSpPr>
              <a:cxnSpLocks/>
              <a:stCxn id="119" idx="6"/>
              <a:endCxn id="124" idx="2"/>
            </p:cNvCxnSpPr>
            <p:nvPr/>
          </p:nvCxnSpPr>
          <p:spPr>
            <a:xfrm>
              <a:off x="11479653" y="11049628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58DDC3FB-15D6-FB4D-83A4-F2FF6CE3582A}"/>
                </a:ext>
              </a:extLst>
            </p:cNvPr>
            <p:cNvCxnSpPr>
              <a:cxnSpLocks/>
              <a:stCxn id="97" idx="6"/>
              <a:endCxn id="113" idx="2"/>
            </p:cNvCxnSpPr>
            <p:nvPr/>
          </p:nvCxnSpPr>
          <p:spPr>
            <a:xfrm>
              <a:off x="7409785" y="7159913"/>
              <a:ext cx="1367904" cy="129434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7B2039AC-BA3B-5147-A4CF-9E7950C92AF6}"/>
                </a:ext>
              </a:extLst>
            </p:cNvPr>
            <p:cNvCxnSpPr>
              <a:cxnSpLocks/>
              <a:stCxn id="97" idx="6"/>
              <a:endCxn id="114" idx="2"/>
            </p:cNvCxnSpPr>
            <p:nvPr/>
          </p:nvCxnSpPr>
          <p:spPr>
            <a:xfrm>
              <a:off x="7409785" y="7159913"/>
              <a:ext cx="1367904" cy="406625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DD3BC898-70BA-574F-9A18-86D279381036}"/>
                </a:ext>
              </a:extLst>
            </p:cNvPr>
            <p:cNvCxnSpPr>
              <a:cxnSpLocks/>
              <a:stCxn id="97" idx="6"/>
              <a:endCxn id="116" idx="2"/>
            </p:cNvCxnSpPr>
            <p:nvPr/>
          </p:nvCxnSpPr>
          <p:spPr>
            <a:xfrm>
              <a:off x="7409785" y="7159913"/>
              <a:ext cx="1367904" cy="500426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C9A9AECA-92CF-3749-B4FD-33A081737F2F}"/>
                </a:ext>
              </a:extLst>
            </p:cNvPr>
            <p:cNvCxnSpPr>
              <a:cxnSpLocks/>
              <a:stCxn id="100" idx="6"/>
              <a:endCxn id="113" idx="2"/>
            </p:cNvCxnSpPr>
            <p:nvPr/>
          </p:nvCxnSpPr>
          <p:spPr>
            <a:xfrm>
              <a:off x="7409785" y="8096568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C33AA21D-AFA3-FB47-B105-BB3EA933D843}"/>
                </a:ext>
              </a:extLst>
            </p:cNvPr>
            <p:cNvCxnSpPr>
              <a:cxnSpLocks/>
              <a:stCxn id="100" idx="6"/>
              <a:endCxn id="114" idx="2"/>
            </p:cNvCxnSpPr>
            <p:nvPr/>
          </p:nvCxnSpPr>
          <p:spPr>
            <a:xfrm>
              <a:off x="7409785" y="8096568"/>
              <a:ext cx="1367904" cy="3129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87D0D73F-0C44-BE45-9511-3616187B38A2}"/>
                </a:ext>
              </a:extLst>
            </p:cNvPr>
            <p:cNvCxnSpPr>
              <a:cxnSpLocks/>
              <a:stCxn id="100" idx="6"/>
              <a:endCxn id="116" idx="2"/>
            </p:cNvCxnSpPr>
            <p:nvPr/>
          </p:nvCxnSpPr>
          <p:spPr>
            <a:xfrm>
              <a:off x="7409785" y="8096568"/>
              <a:ext cx="1367904" cy="40676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3A7E966D-2E98-7C4F-B100-BBD6E5249A7B}"/>
                </a:ext>
              </a:extLst>
            </p:cNvPr>
            <p:cNvCxnSpPr>
              <a:cxnSpLocks/>
              <a:stCxn id="98" idx="6"/>
              <a:endCxn id="113" idx="2"/>
            </p:cNvCxnSpPr>
            <p:nvPr/>
          </p:nvCxnSpPr>
          <p:spPr>
            <a:xfrm flipV="1">
              <a:off x="7409785" y="8454255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6535106-1631-5244-9A56-25BAE9A4A226}"/>
                </a:ext>
              </a:extLst>
            </p:cNvPr>
            <p:cNvCxnSpPr>
              <a:cxnSpLocks/>
              <a:stCxn id="98" idx="6"/>
              <a:endCxn id="114" idx="2"/>
            </p:cNvCxnSpPr>
            <p:nvPr/>
          </p:nvCxnSpPr>
          <p:spPr>
            <a:xfrm>
              <a:off x="7409785" y="9033223"/>
              <a:ext cx="1367904" cy="21929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E85E57-FDE3-084B-B854-08863F534923}"/>
                </a:ext>
              </a:extLst>
            </p:cNvPr>
            <p:cNvCxnSpPr>
              <a:cxnSpLocks/>
              <a:stCxn id="98" idx="6"/>
              <a:endCxn id="116" idx="2"/>
            </p:cNvCxnSpPr>
            <p:nvPr/>
          </p:nvCxnSpPr>
          <p:spPr>
            <a:xfrm>
              <a:off x="7409785" y="9033223"/>
              <a:ext cx="1367904" cy="3130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B2426EBF-3493-3A43-B2C3-A738DB77CE4D}"/>
                </a:ext>
              </a:extLst>
            </p:cNvPr>
            <p:cNvCxnSpPr>
              <a:cxnSpLocks/>
              <a:stCxn id="99" idx="6"/>
              <a:endCxn id="114" idx="2"/>
            </p:cNvCxnSpPr>
            <p:nvPr/>
          </p:nvCxnSpPr>
          <p:spPr>
            <a:xfrm>
              <a:off x="7409785" y="10795483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02C39B4A-886D-7F47-B395-088C4F187296}"/>
                </a:ext>
              </a:extLst>
            </p:cNvPr>
            <p:cNvCxnSpPr>
              <a:cxnSpLocks/>
              <a:stCxn id="99" idx="6"/>
              <a:endCxn id="116" idx="2"/>
            </p:cNvCxnSpPr>
            <p:nvPr/>
          </p:nvCxnSpPr>
          <p:spPr>
            <a:xfrm>
              <a:off x="7409785" y="10795483"/>
              <a:ext cx="1367904" cy="13686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2239DBBE-EB78-8146-9BD1-CA0954F98049}"/>
                </a:ext>
              </a:extLst>
            </p:cNvPr>
            <p:cNvCxnSpPr>
              <a:cxnSpLocks/>
              <a:stCxn id="101" idx="6"/>
              <a:endCxn id="114" idx="2"/>
            </p:cNvCxnSpPr>
            <p:nvPr/>
          </p:nvCxnSpPr>
          <p:spPr>
            <a:xfrm flipV="1">
              <a:off x="7409785" y="11226165"/>
              <a:ext cx="1367904" cy="507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E8A3A6CA-9689-A441-8E80-DB276C6DAD2F}"/>
                </a:ext>
              </a:extLst>
            </p:cNvPr>
            <p:cNvCxnSpPr>
              <a:cxnSpLocks/>
              <a:stCxn id="101" idx="6"/>
              <a:endCxn id="116" idx="2"/>
            </p:cNvCxnSpPr>
            <p:nvPr/>
          </p:nvCxnSpPr>
          <p:spPr>
            <a:xfrm>
              <a:off x="7409785" y="11733494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4213F01F-6B19-6148-90A6-38AB01C7A328}"/>
                </a:ext>
              </a:extLst>
            </p:cNvPr>
            <p:cNvCxnSpPr>
              <a:cxnSpLocks/>
              <a:stCxn id="99" idx="6"/>
              <a:endCxn id="113" idx="2"/>
            </p:cNvCxnSpPr>
            <p:nvPr/>
          </p:nvCxnSpPr>
          <p:spPr>
            <a:xfrm flipV="1">
              <a:off x="7409785" y="8454255"/>
              <a:ext cx="1367904" cy="2341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4EB0B80-DB0B-ED48-84EB-88F952F24158}"/>
                </a:ext>
              </a:extLst>
            </p:cNvPr>
            <p:cNvCxnSpPr>
              <a:cxnSpLocks/>
              <a:stCxn id="101" idx="6"/>
              <a:endCxn id="113" idx="2"/>
            </p:cNvCxnSpPr>
            <p:nvPr/>
          </p:nvCxnSpPr>
          <p:spPr>
            <a:xfrm flipV="1">
              <a:off x="7409785" y="8454255"/>
              <a:ext cx="1367904" cy="3279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BBFDBA78-531F-9948-8734-68C1BF7FBA20}"/>
                </a:ext>
              </a:extLst>
            </p:cNvPr>
            <p:cNvCxnSpPr>
              <a:cxnSpLocks/>
              <a:stCxn id="112" idx="6"/>
              <a:endCxn id="120" idx="2"/>
            </p:cNvCxnSpPr>
            <p:nvPr/>
          </p:nvCxnSpPr>
          <p:spPr>
            <a:xfrm>
              <a:off x="9444719" y="6580945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3DD4342C-813C-7A4F-B6A7-6BEB4F4BB67E}"/>
                </a:ext>
              </a:extLst>
            </p:cNvPr>
            <p:cNvCxnSpPr>
              <a:cxnSpLocks/>
              <a:stCxn id="112" idx="6"/>
              <a:endCxn id="118" idx="2"/>
            </p:cNvCxnSpPr>
            <p:nvPr/>
          </p:nvCxnSpPr>
          <p:spPr>
            <a:xfrm>
              <a:off x="9444719" y="6580945"/>
              <a:ext cx="1367904" cy="241799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47938804-D3F8-9E44-A5C0-90DB331A28F8}"/>
                </a:ext>
              </a:extLst>
            </p:cNvPr>
            <p:cNvCxnSpPr>
              <a:cxnSpLocks/>
              <a:stCxn id="112" idx="6"/>
              <a:endCxn id="119" idx="2"/>
            </p:cNvCxnSpPr>
            <p:nvPr/>
          </p:nvCxnSpPr>
          <p:spPr>
            <a:xfrm>
              <a:off x="9444719" y="6580945"/>
              <a:ext cx="1367904" cy="44686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7BB982DF-B0C0-E94C-A0A1-9D36E2E76DF7}"/>
                </a:ext>
              </a:extLst>
            </p:cNvPr>
            <p:cNvCxnSpPr>
              <a:cxnSpLocks/>
              <a:stCxn id="115" idx="6"/>
              <a:endCxn id="120" idx="2"/>
            </p:cNvCxnSpPr>
            <p:nvPr/>
          </p:nvCxnSpPr>
          <p:spPr>
            <a:xfrm>
              <a:off x="9444719" y="7517600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66804132-2BAB-CE4D-AA0B-235EC00B8D69}"/>
                </a:ext>
              </a:extLst>
            </p:cNvPr>
            <p:cNvCxnSpPr>
              <a:cxnSpLocks/>
              <a:stCxn id="115" idx="6"/>
              <a:endCxn id="118" idx="2"/>
            </p:cNvCxnSpPr>
            <p:nvPr/>
          </p:nvCxnSpPr>
          <p:spPr>
            <a:xfrm>
              <a:off x="9444719" y="7517600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3B9655B9-D84A-034E-B9F7-603BC31100B1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9444719" y="7517600"/>
              <a:ext cx="1367904" cy="3532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310DE6D5-7196-8847-8B23-066DFFF4577E}"/>
                </a:ext>
              </a:extLst>
            </p:cNvPr>
            <p:cNvCxnSpPr>
              <a:cxnSpLocks/>
              <a:stCxn id="113" idx="6"/>
              <a:endCxn id="120" idx="2"/>
            </p:cNvCxnSpPr>
            <p:nvPr/>
          </p:nvCxnSpPr>
          <p:spPr>
            <a:xfrm flipV="1">
              <a:off x="9444719" y="8062283"/>
              <a:ext cx="1367904" cy="3919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BD2A0CAA-1E88-6D46-BD25-BC18C13FA8E5}"/>
                </a:ext>
              </a:extLst>
            </p:cNvPr>
            <p:cNvCxnSpPr>
              <a:cxnSpLocks/>
              <a:stCxn id="113" idx="6"/>
              <a:endCxn id="118" idx="2"/>
            </p:cNvCxnSpPr>
            <p:nvPr/>
          </p:nvCxnSpPr>
          <p:spPr>
            <a:xfrm>
              <a:off x="9444719" y="8454255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435D96E5-12B2-2840-9FBB-3ABB669ACAF7}"/>
                </a:ext>
              </a:extLst>
            </p:cNvPr>
            <p:cNvCxnSpPr>
              <a:cxnSpLocks/>
              <a:stCxn id="113" idx="6"/>
              <a:endCxn id="119" idx="2"/>
            </p:cNvCxnSpPr>
            <p:nvPr/>
          </p:nvCxnSpPr>
          <p:spPr>
            <a:xfrm>
              <a:off x="9444719" y="8454255"/>
              <a:ext cx="1367904" cy="25953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419687B9-C521-2A4B-9FF5-A30C62E8E4F5}"/>
                </a:ext>
              </a:extLst>
            </p:cNvPr>
            <p:cNvCxnSpPr>
              <a:cxnSpLocks/>
              <a:stCxn id="114" idx="6"/>
              <a:endCxn id="120" idx="2"/>
            </p:cNvCxnSpPr>
            <p:nvPr/>
          </p:nvCxnSpPr>
          <p:spPr>
            <a:xfrm flipV="1">
              <a:off x="9444719" y="8062283"/>
              <a:ext cx="1367904" cy="3163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244C1D11-6F45-6149-BF4F-65572A72A822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 flipV="1">
              <a:off x="9444719" y="8998938"/>
              <a:ext cx="1367904" cy="2227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31C0BEA1-4628-7946-A59C-32BC429F2C35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 flipV="1">
              <a:off x="9444719" y="11049628"/>
              <a:ext cx="1367904" cy="176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FD0EEE08-4B4F-B84F-AB37-B3BA21100828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9444719" y="8998938"/>
              <a:ext cx="1367904" cy="3165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17CFF0A1-D70C-CA4C-BFC1-8A0AE9F48DDB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 flipV="1">
              <a:off x="9444719" y="11049628"/>
              <a:ext cx="1367904" cy="11145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5207CC5-E33E-5540-97A3-000C3D877DC5}"/>
                </a:ext>
              </a:extLst>
            </p:cNvPr>
            <p:cNvSpPr txBox="1"/>
            <p:nvPr/>
          </p:nvSpPr>
          <p:spPr>
            <a:xfrm>
              <a:off x="6425957" y="5234709"/>
              <a:ext cx="1344335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Input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5E1BD0AC-1AA9-8940-9996-151185F44D9A}"/>
                    </a:ext>
                  </a:extLst>
                </p:cNvPr>
                <p:cNvSpPr/>
                <p:nvPr/>
              </p:nvSpPr>
              <p:spPr>
                <a:xfrm>
                  <a:off x="12989742" y="6094117"/>
                  <a:ext cx="1333366" cy="121215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𝒏𝒆𝒕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b>
                                <m: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5E1BD0AC-1AA9-8940-9996-151185F44D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9742" y="6094117"/>
                  <a:ext cx="1333366" cy="1212151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E67DB022-4856-2649-B17C-F58EEC547934}"/>
                </a:ext>
              </a:extLst>
            </p:cNvPr>
            <p:cNvCxnSpPr>
              <a:cxnSpLocks/>
              <a:stCxn id="159" idx="0"/>
              <a:endCxn id="159" idx="4"/>
            </p:cNvCxnSpPr>
            <p:nvPr/>
          </p:nvCxnSpPr>
          <p:spPr>
            <a:xfrm>
              <a:off x="13656425" y="6094117"/>
              <a:ext cx="0" cy="1212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구부러진 연결선[U] 160">
              <a:extLst>
                <a:ext uri="{FF2B5EF4-FFF2-40B4-BE49-F238E27FC236}">
                  <a16:creationId xmlns:a16="http://schemas.microsoft.com/office/drawing/2014/main" id="{A45FE320-3F87-5D42-97AA-743BFC5617B0}"/>
                </a:ext>
              </a:extLst>
            </p:cNvPr>
            <p:cNvCxnSpPr>
              <a:cxnSpLocks/>
              <a:stCxn id="120" idx="0"/>
              <a:endCxn id="159" idx="2"/>
            </p:cNvCxnSpPr>
            <p:nvPr/>
          </p:nvCxnSpPr>
          <p:spPr>
            <a:xfrm rot="5400000" flipH="1" flipV="1">
              <a:off x="11538493" y="6307838"/>
              <a:ext cx="1058894" cy="1843604"/>
            </a:xfrm>
            <a:prstGeom prst="curvedConnector2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7B50912-52E0-114B-961D-A7251D038F0C}"/>
                    </a:ext>
                  </a:extLst>
                </p:cNvPr>
                <p:cNvSpPr/>
                <p:nvPr/>
              </p:nvSpPr>
              <p:spPr>
                <a:xfrm>
                  <a:off x="11643176" y="7646728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7B50912-52E0-114B-961D-A7251D038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6" y="7646728"/>
                  <a:ext cx="516011" cy="393464"/>
                </a:xfrm>
                <a:prstGeom prst="rect">
                  <a:avLst/>
                </a:prstGeom>
                <a:blipFill>
                  <a:blip r:embed="rId20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8D5528F7-7151-354A-AC03-61F7684B63C4}"/>
                    </a:ext>
                  </a:extLst>
                </p:cNvPr>
                <p:cNvSpPr/>
                <p:nvPr/>
              </p:nvSpPr>
              <p:spPr>
                <a:xfrm>
                  <a:off x="11643175" y="8583382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8D5528F7-7151-354A-AC03-61F7684B63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5" y="8583382"/>
                  <a:ext cx="516011" cy="393464"/>
                </a:xfrm>
                <a:prstGeom prst="rect">
                  <a:avLst/>
                </a:prstGeom>
                <a:blipFill>
                  <a:blip r:embed="rId2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311EC230-F6C6-A04B-8D51-49FBEB7DB087}"/>
                    </a:ext>
                  </a:extLst>
                </p:cNvPr>
                <p:cNvSpPr/>
                <p:nvPr/>
              </p:nvSpPr>
              <p:spPr>
                <a:xfrm>
                  <a:off x="11643174" y="10642195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311EC230-F6C6-A04B-8D51-49FBEB7DB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4" y="10642195"/>
                  <a:ext cx="516011" cy="393464"/>
                </a:xfrm>
                <a:prstGeom prst="rect">
                  <a:avLst/>
                </a:prstGeom>
                <a:blipFill>
                  <a:blip r:embed="rId22"/>
                  <a:stretch>
                    <a:fillRect b="-103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AB4B0DEA-0A91-F149-870B-BB1797F6842A}"/>
                </a:ext>
              </a:extLst>
            </p:cNvPr>
            <p:cNvCxnSpPr>
              <a:stCxn id="159" idx="6"/>
            </p:cNvCxnSpPr>
            <p:nvPr/>
          </p:nvCxnSpPr>
          <p:spPr>
            <a:xfrm flipV="1">
              <a:off x="14323108" y="6700192"/>
              <a:ext cx="377108" cy="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E3DB029E-599A-954C-A082-F6B182A1A0C9}"/>
                    </a:ext>
                  </a:extLst>
                </p:cNvPr>
                <p:cNvSpPr/>
                <p:nvPr/>
              </p:nvSpPr>
              <p:spPr>
                <a:xfrm>
                  <a:off x="14696335" y="6488142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E3DB029E-599A-954C-A082-F6B182A1A0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6335" y="6488142"/>
                  <a:ext cx="516011" cy="393464"/>
                </a:xfrm>
                <a:prstGeom prst="rect">
                  <a:avLst/>
                </a:prstGeom>
                <a:blipFill>
                  <a:blip r:embed="rId23"/>
                  <a:stretch>
                    <a:fillRect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B7ADC97-AE77-D449-9BC4-863A52165EF9}"/>
                </a:ext>
              </a:extLst>
            </p:cNvPr>
            <p:cNvSpPr txBox="1"/>
            <p:nvPr/>
          </p:nvSpPr>
          <p:spPr>
            <a:xfrm>
              <a:off x="8368067" y="5234709"/>
              <a:ext cx="1576587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Hidden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DB9776D-1A4D-774D-A640-5147648DDFBE}"/>
                </a:ext>
              </a:extLst>
            </p:cNvPr>
            <p:cNvSpPr txBox="1"/>
            <p:nvPr/>
          </p:nvSpPr>
          <p:spPr>
            <a:xfrm>
              <a:off x="10406191" y="5234709"/>
              <a:ext cx="1535602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Output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50BE5E14-BEB2-FC41-8CFD-496B00C1A130}"/>
                    </a:ext>
                  </a:extLst>
                </p:cNvPr>
                <p:cNvSpPr/>
                <p:nvPr/>
              </p:nvSpPr>
              <p:spPr>
                <a:xfrm>
                  <a:off x="13412608" y="5632452"/>
                  <a:ext cx="476801" cy="49183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50BE5E14-BEB2-FC41-8CFD-496B00C1A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608" y="5632452"/>
                  <a:ext cx="476801" cy="49183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FE19EDD4-919A-B04B-B7F1-A2EE8DF70015}"/>
                    </a:ext>
                  </a:extLst>
                </p:cNvPr>
                <p:cNvSpPr/>
                <p:nvPr/>
              </p:nvSpPr>
              <p:spPr>
                <a:xfrm>
                  <a:off x="10077027" y="6502216"/>
                  <a:ext cx="633846" cy="45617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𝒋𝒌</m:t>
                            </m:r>
                          </m:sub>
                          <m:sup>
                            <m:r>
                              <a:rPr kumimoji="1"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kumimoji="1" lang="ko-KR" altLang="en-US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FE19EDD4-919A-B04B-B7F1-A2EE8DF700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7027" y="6502216"/>
                  <a:ext cx="633846" cy="456172"/>
                </a:xfrm>
                <a:prstGeom prst="rect">
                  <a:avLst/>
                </a:prstGeom>
                <a:blipFill>
                  <a:blip r:embed="rId25"/>
                  <a:stretch>
                    <a:fillRect b="-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4E96299B-6FF5-714F-9453-46FD1FD00FA2}"/>
                    </a:ext>
                  </a:extLst>
                </p:cNvPr>
                <p:cNvSpPr/>
                <p:nvPr/>
              </p:nvSpPr>
              <p:spPr>
                <a:xfrm>
                  <a:off x="7734175" y="6502216"/>
                  <a:ext cx="591152" cy="45255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kumimoji="1"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kumimoji="1" lang="ko-KR" altLang="en-US" b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4E96299B-6FF5-714F-9453-46FD1FD00F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175" y="6502216"/>
                  <a:ext cx="591152" cy="452552"/>
                </a:xfrm>
                <a:prstGeom prst="rect">
                  <a:avLst/>
                </a:prstGeom>
                <a:blipFill>
                  <a:blip r:embed="rId26"/>
                  <a:stretch>
                    <a:fillRect b="-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40CD4E85-B7DB-9240-8785-FE1DC9DFB63D}"/>
                    </a:ext>
                  </a:extLst>
                </p:cNvPr>
                <p:cNvSpPr txBox="1"/>
                <p:nvPr/>
              </p:nvSpPr>
              <p:spPr>
                <a:xfrm>
                  <a:off x="6835691" y="5724785"/>
                  <a:ext cx="512596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40CD4E85-B7DB-9240-8785-FE1DC9DFB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91" y="5724785"/>
                  <a:ext cx="512596" cy="39346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C633F9AA-CEF6-8D42-ABD9-011578EBEFB0}"/>
                    </a:ext>
                  </a:extLst>
                </p:cNvPr>
                <p:cNvSpPr txBox="1"/>
                <p:nvPr/>
              </p:nvSpPr>
              <p:spPr>
                <a:xfrm>
                  <a:off x="8829586" y="5724785"/>
                  <a:ext cx="538213" cy="42147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C633F9AA-CEF6-8D42-ABD9-011578EBE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9586" y="5724785"/>
                  <a:ext cx="538213" cy="421471"/>
                </a:xfrm>
                <a:prstGeom prst="rect">
                  <a:avLst/>
                </a:prstGeom>
                <a:blipFill>
                  <a:blip r:embed="rId28"/>
                  <a:stretch>
                    <a:fillRect b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FD11F87D-85A0-F640-B9E4-8E99588AAFBB}"/>
                    </a:ext>
                  </a:extLst>
                </p:cNvPr>
                <p:cNvSpPr txBox="1"/>
                <p:nvPr/>
              </p:nvSpPr>
              <p:spPr>
                <a:xfrm>
                  <a:off x="10874301" y="5724785"/>
                  <a:ext cx="563828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FD11F87D-85A0-F640-B9E4-8E99588AA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4301" y="5724785"/>
                  <a:ext cx="563828" cy="39346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0C8119AA-99F9-6344-9DC3-E55C73633B3E}"/>
                    </a:ext>
                  </a:extLst>
                </p:cNvPr>
                <p:cNvSpPr txBox="1"/>
                <p:nvPr/>
              </p:nvSpPr>
              <p:spPr>
                <a:xfrm>
                  <a:off x="12402824" y="5724785"/>
                  <a:ext cx="506805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0C8119AA-99F9-6344-9DC3-E55C73633B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2824" y="5724785"/>
                  <a:ext cx="506805" cy="39346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AD7DC76C-80BE-614F-891E-4739BEB3776A}"/>
                </a:ext>
              </a:extLst>
            </p:cNvPr>
            <p:cNvCxnSpPr>
              <a:cxnSpLocks/>
              <a:stCxn id="172" idx="3"/>
              <a:endCxn id="173" idx="1"/>
            </p:cNvCxnSpPr>
            <p:nvPr/>
          </p:nvCxnSpPr>
          <p:spPr>
            <a:xfrm>
              <a:off x="7348287" y="5921517"/>
              <a:ext cx="1481299" cy="14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933BE70-B1C7-E24D-8518-9248713B690A}"/>
                </a:ext>
              </a:extLst>
            </p:cNvPr>
            <p:cNvCxnSpPr>
              <a:cxnSpLocks/>
              <a:stCxn id="173" idx="3"/>
              <a:endCxn id="174" idx="1"/>
            </p:cNvCxnSpPr>
            <p:nvPr/>
          </p:nvCxnSpPr>
          <p:spPr>
            <a:xfrm flipV="1">
              <a:off x="9367799" y="5921517"/>
              <a:ext cx="1506502" cy="14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E3E28FE8-8DF9-0645-9778-A23B1432A1CE}"/>
                </a:ext>
              </a:extLst>
            </p:cNvPr>
            <p:cNvCxnSpPr>
              <a:cxnSpLocks/>
              <a:stCxn id="174" idx="3"/>
              <a:endCxn id="175" idx="1"/>
            </p:cNvCxnSpPr>
            <p:nvPr/>
          </p:nvCxnSpPr>
          <p:spPr>
            <a:xfrm>
              <a:off x="11438128" y="5921517"/>
              <a:ext cx="9646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39A81C8-5BE2-B34E-9963-D6652109ABA9}"/>
                  </a:ext>
                </a:extLst>
              </p:cNvPr>
              <p:cNvSpPr txBox="1"/>
              <p:nvPr/>
            </p:nvSpPr>
            <p:spPr>
              <a:xfrm>
                <a:off x="11536596" y="3456342"/>
                <a:ext cx="10798701" cy="9279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ore-KR" sz="28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 rule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알아보자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마찬가지로</a:t>
                </a:r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kumimoji="1" lang="en-US" altLang="ko-K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ko-K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ko-KR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ko-KR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kumimoji="1"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</a:t>
                </a:r>
                <a14:m>
                  <m:oMath xmlns:m="http://schemas.openxmlformats.org/officeDocument/2006/math">
                    <m:r>
                      <a:rPr kumimoji="1" lang="ko-Kore-KR" altLang="en-US" sz="2800" i="1" dirty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ore-KR" sz="28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28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미분하여 구한다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ore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Sup>
                            <m:sSubSup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den>
                      </m:f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28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ore-KR" sz="280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ko-Kore-KR" sz="32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하나하나 떨어뜨려 보면 </a:t>
                </a:r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𝑛𝑒</m:t>
                              </m:r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ore-KR" altLang="ko-Kore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28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ko-Kore-KR" sz="2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  <m:sup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𝑛𝑒</m:t>
                              </m:r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ore-KR" altLang="ko-Kore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28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altLang="ko-Kore-KR" sz="2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ore-KR" sz="2800" dirty="0">
                  <a:latin typeface="Spoqa Han Sans Neo" panose="020B0500000000000000" pitchFamily="34" charset="-128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ko-Kore-KR" altLang="ko-Kore-K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ore-KR" altLang="ko-Kore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𝑛𝑒</m:t>
                        </m:r>
                        <m:sSub>
                          <m:sSubPr>
                            <m:ctrlPr>
                              <a:rPr lang="ko-Kore-KR" altLang="ko-Kore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ore-KR" altLang="ko-Kore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ore-KR" sz="2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altLang="ko-Kore-KR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ore-KR" altLang="ko-Kore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ore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28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ko-Kore-KR" altLang="ko-Kore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ore-KR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ore-KR" sz="2800" dirty="0">
                    <a:latin typeface="Spoqa Han Sans Neo" panose="020B0500000000000000" pitchFamily="34" charset="-128"/>
                  </a:rPr>
                  <a:t> (sigmoid)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den>
                      </m:f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ore-KR" sz="2800" dirty="0">
                  <a:latin typeface="Spoqa Han Sans Neo" panose="020B0500000000000000" pitchFamily="34" charset="-128"/>
                </a:endParaRPr>
              </a:p>
              <a:p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줄일 수 있다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각각을 위에 대입하면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아래의 최종형태가 나온다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Sup>
                            <m:sSubSup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den>
                      </m:f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ore-KR" altLang="ko-Kore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ore-KR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39A81C8-5BE2-B34E-9963-D6652109A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596" y="3456342"/>
                <a:ext cx="10798701" cy="9279720"/>
              </a:xfrm>
              <a:prstGeom prst="rect">
                <a:avLst/>
              </a:prstGeom>
              <a:blipFill>
                <a:blip r:embed="rId31"/>
                <a:stretch>
                  <a:fillRect l="-1175" t="-958" b="-2175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998C330-811C-9143-B3C4-B207DBA479ED}"/>
                  </a:ext>
                </a:extLst>
              </p:cNvPr>
              <p:cNvSpPr/>
              <p:nvPr/>
            </p:nvSpPr>
            <p:spPr>
              <a:xfrm>
                <a:off x="1705517" y="10107246"/>
                <a:ext cx="12129308" cy="3230051"/>
              </a:xfrm>
              <a:prstGeom prst="rect">
                <a:avLst/>
              </a:prstGeom>
              <a:ln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endParaRPr kumimoji="1" lang="en-US" altLang="ko-KR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활성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net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인풋의 총합</a:t>
                </a:r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  <m:sup>
                                  <m: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jk</m:t>
                                  </m:r>
                                </m:sub>
                                <m:sup>
                                  <m: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ko-KR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ko-KR" sz="2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acc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sub>
                    </m:sSub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  <m: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ko-KR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ko-KR" sz="2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8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8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</m:t>
                        </m:r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998C330-811C-9143-B3C4-B207DBA4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17" y="10107246"/>
                <a:ext cx="12129308" cy="3230051"/>
              </a:xfrm>
              <a:prstGeom prst="rect">
                <a:avLst/>
              </a:prstGeom>
              <a:blipFill>
                <a:blip r:embed="rId32"/>
                <a:stretch>
                  <a:fillRect l="-314" t="-2344" b="-42969"/>
                </a:stretch>
              </a:blipFill>
              <a:ln>
                <a:noFill/>
                <a:prstDash val="sysDot"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071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22">
            <a:extLst>
              <a:ext uri="{FF2B5EF4-FFF2-40B4-BE49-F238E27FC236}">
                <a16:creationId xmlns:a16="http://schemas.microsoft.com/office/drawing/2014/main" id="{B9D8E278-3E76-174D-977D-D5B646B03D6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6" name="Shape 223">
            <a:extLst>
              <a:ext uri="{FF2B5EF4-FFF2-40B4-BE49-F238E27FC236}">
                <a16:creationId xmlns:a16="http://schemas.microsoft.com/office/drawing/2014/main" id="{4C5CE213-0E71-0445-BF18-4D0ECB3D7685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[Theory Session]</a:t>
            </a:r>
            <a:endParaRPr lang="ko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18312393-04B2-2346-9F27-FF932FB8E8E3}"/>
              </a:ext>
            </a:extLst>
          </p:cNvPr>
          <p:cNvSpPr/>
          <p:nvPr/>
        </p:nvSpPr>
        <p:spPr>
          <a:xfrm>
            <a:off x="1524000" y="1460302"/>
            <a:ext cx="1079871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역전파 </a:t>
            </a:r>
            <a:r>
              <a:rPr lang="en-US" altLang="ko-Kore-KR" dirty="0">
                <a:sym typeface="Wingdings" pitchFamily="2" charset="2"/>
              </a:rPr>
              <a:t>(Backpropagation)</a:t>
            </a:r>
            <a:r>
              <a:rPr lang="ko-Kore-KR" altLang="en-US" dirty="0">
                <a:sym typeface="Wingdings" pitchFamily="2" charset="2"/>
              </a:rPr>
              <a:t>를 직접 해보자</a:t>
            </a:r>
            <a:r>
              <a:rPr lang="en-US" altLang="ko-Kore-KR" dirty="0">
                <a:sym typeface="Wingdings" pitchFamily="2" charset="2"/>
              </a:rPr>
              <a:t>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간단하게 한 층의 은닉층</a:t>
            </a:r>
            <a:r>
              <a:rPr lang="en-US" altLang="ko-Kore-KR" dirty="0">
                <a:sym typeface="Wingdings" pitchFamily="2" charset="2"/>
              </a:rPr>
              <a:t>(hidden layer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만 있다고 해보자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708E216-5A99-FF46-8751-9465C04214E0}"/>
              </a:ext>
            </a:extLst>
          </p:cNvPr>
          <p:cNvGrpSpPr/>
          <p:nvPr/>
        </p:nvGrpSpPr>
        <p:grpSpPr>
          <a:xfrm>
            <a:off x="1574494" y="3292888"/>
            <a:ext cx="9606453" cy="6789068"/>
            <a:chOff x="4978212" y="5234709"/>
            <a:chExt cx="10234134" cy="7232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978455A-5076-A344-9E5F-B8B343F04DA3}"/>
                    </a:ext>
                  </a:extLst>
                </p:cNvPr>
                <p:cNvSpPr/>
                <p:nvPr/>
              </p:nvSpPr>
              <p:spPr>
                <a:xfrm>
                  <a:off x="6742755" y="685671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978455A-5076-A344-9E5F-B8B343F04D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6856717"/>
                  <a:ext cx="667030" cy="60639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10B190C-26A3-1F41-B02A-398A1F5F94DC}"/>
                    </a:ext>
                  </a:extLst>
                </p:cNvPr>
                <p:cNvSpPr/>
                <p:nvPr/>
              </p:nvSpPr>
              <p:spPr>
                <a:xfrm>
                  <a:off x="6742755" y="873002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10B190C-26A3-1F41-B02A-398A1F5F94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8730027"/>
                  <a:ext cx="667030" cy="60639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D5F1AB0-4FD9-6843-B166-232FCD7F3791}"/>
                    </a:ext>
                  </a:extLst>
                </p:cNvPr>
                <p:cNvSpPr/>
                <p:nvPr/>
              </p:nvSpPr>
              <p:spPr>
                <a:xfrm>
                  <a:off x="6742755" y="104922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D5F1AB0-4FD9-6843-B166-232FCD7F3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10492287"/>
                  <a:ext cx="667030" cy="60639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48D80A1-B5D2-3143-A4C0-F183454D8608}"/>
                    </a:ext>
                  </a:extLst>
                </p:cNvPr>
                <p:cNvSpPr/>
                <p:nvPr/>
              </p:nvSpPr>
              <p:spPr>
                <a:xfrm>
                  <a:off x="6742755" y="779337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48D80A1-B5D2-3143-A4C0-F183454D8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7793372"/>
                  <a:ext cx="667030" cy="60639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A119170-6BCB-4D42-987F-EA00A5BB61FE}"/>
                    </a:ext>
                  </a:extLst>
                </p:cNvPr>
                <p:cNvSpPr/>
                <p:nvPr/>
              </p:nvSpPr>
              <p:spPr>
                <a:xfrm>
                  <a:off x="6742755" y="11430298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A119170-6BCB-4D42-987F-EA00A5BB6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55" y="11430298"/>
                  <a:ext cx="667030" cy="60639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1CD315B-A101-534F-AC60-0BD5D3A09315}"/>
                </a:ext>
              </a:extLst>
            </p:cNvPr>
            <p:cNvSpPr txBox="1"/>
            <p:nvPr/>
          </p:nvSpPr>
          <p:spPr>
            <a:xfrm>
              <a:off x="5007579" y="6992034"/>
              <a:ext cx="1180392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Constant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sp>
          <p:nvSpPr>
            <p:cNvPr id="182" name="왼쪽 중괄호[L] 181">
              <a:extLst>
                <a:ext uri="{FF2B5EF4-FFF2-40B4-BE49-F238E27FC236}">
                  <a16:creationId xmlns:a16="http://schemas.microsoft.com/office/drawing/2014/main" id="{4F138197-F060-704E-8A78-AF41038F1221}"/>
                </a:ext>
              </a:extLst>
            </p:cNvPr>
            <p:cNvSpPr/>
            <p:nvPr/>
          </p:nvSpPr>
          <p:spPr>
            <a:xfrm>
              <a:off x="6109164" y="8261882"/>
              <a:ext cx="633591" cy="330629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8B890A7-85D4-4E40-B4AE-E34322BA7B0F}"/>
                </a:ext>
              </a:extLst>
            </p:cNvPr>
            <p:cNvSpPr txBox="1"/>
            <p:nvPr/>
          </p:nvSpPr>
          <p:spPr>
            <a:xfrm>
              <a:off x="4978212" y="9621242"/>
              <a:ext cx="1166730" cy="6885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dirty="0">
                  <a:latin typeface="Helvetica" pitchFamily="2" charset="0"/>
                </a:rPr>
                <a:t>Input</a:t>
              </a:r>
              <a:br>
                <a:rPr kumimoji="1" lang="en-US" altLang="ko-KR" dirty="0">
                  <a:latin typeface="Helvetica" pitchFamily="2" charset="0"/>
                </a:rPr>
              </a:br>
              <a:r>
                <a:rPr kumimoji="1" lang="en-US" altLang="ko-KR" dirty="0">
                  <a:latin typeface="Helvetica" pitchFamily="2" charset="0"/>
                </a:rPr>
                <a:t>Features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3CC27EB1-79F6-6C42-BEEA-7D3F103C8AC3}"/>
                </a:ext>
              </a:extLst>
            </p:cNvPr>
            <p:cNvCxnSpPr>
              <a:cxnSpLocks/>
              <a:stCxn id="181" idx="3"/>
              <a:endCxn id="91" idx="2"/>
            </p:cNvCxnSpPr>
            <p:nvPr/>
          </p:nvCxnSpPr>
          <p:spPr>
            <a:xfrm flipV="1">
              <a:off x="6187971" y="7159913"/>
              <a:ext cx="554784" cy="2885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795905-AD2F-C849-AC3C-20902B965BD7}"/>
                </a:ext>
              </a:extLst>
            </p:cNvPr>
            <p:cNvSpPr txBox="1"/>
            <p:nvPr/>
          </p:nvSpPr>
          <p:spPr>
            <a:xfrm>
              <a:off x="6948671" y="9520420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743662C-8828-4A41-B02B-7E6B1F3EFF79}"/>
                </a:ext>
              </a:extLst>
            </p:cNvPr>
            <p:cNvCxnSpPr>
              <a:cxnSpLocks/>
              <a:stCxn id="91" idx="6"/>
              <a:endCxn id="194" idx="2"/>
            </p:cNvCxnSpPr>
            <p:nvPr/>
          </p:nvCxnSpPr>
          <p:spPr>
            <a:xfrm>
              <a:off x="7409785" y="7159913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8E91B0D8-A3C1-6C41-AEFF-11F6A36E1559}"/>
                </a:ext>
              </a:extLst>
            </p:cNvPr>
            <p:cNvCxnSpPr>
              <a:cxnSpLocks/>
              <a:stCxn id="94" idx="6"/>
              <a:endCxn id="194" idx="2"/>
            </p:cNvCxnSpPr>
            <p:nvPr/>
          </p:nvCxnSpPr>
          <p:spPr>
            <a:xfrm flipV="1">
              <a:off x="7409785" y="7517600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5559C71C-327D-A848-8BD3-F4EC32B8144E}"/>
                </a:ext>
              </a:extLst>
            </p:cNvPr>
            <p:cNvCxnSpPr>
              <a:cxnSpLocks/>
              <a:stCxn id="92" idx="6"/>
              <a:endCxn id="194" idx="2"/>
            </p:cNvCxnSpPr>
            <p:nvPr/>
          </p:nvCxnSpPr>
          <p:spPr>
            <a:xfrm flipV="1">
              <a:off x="7409785" y="7517600"/>
              <a:ext cx="1367904" cy="1515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>
              <a:extLst>
                <a:ext uri="{FF2B5EF4-FFF2-40B4-BE49-F238E27FC236}">
                  <a16:creationId xmlns:a16="http://schemas.microsoft.com/office/drawing/2014/main" id="{6B477A23-30B5-0A4E-98EA-702C823548C0}"/>
                </a:ext>
              </a:extLst>
            </p:cNvPr>
            <p:cNvCxnSpPr>
              <a:cxnSpLocks/>
              <a:stCxn id="93" idx="6"/>
              <a:endCxn id="194" idx="2"/>
            </p:cNvCxnSpPr>
            <p:nvPr/>
          </p:nvCxnSpPr>
          <p:spPr>
            <a:xfrm flipV="1">
              <a:off x="7409785" y="7517600"/>
              <a:ext cx="1367904" cy="32778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05675B08-D306-EF4A-8670-02B6714993E5}"/>
                </a:ext>
              </a:extLst>
            </p:cNvPr>
            <p:cNvCxnSpPr>
              <a:cxnSpLocks/>
              <a:stCxn id="95" idx="6"/>
              <a:endCxn id="194" idx="2"/>
            </p:cNvCxnSpPr>
            <p:nvPr/>
          </p:nvCxnSpPr>
          <p:spPr>
            <a:xfrm flipV="1">
              <a:off x="7409785" y="7517600"/>
              <a:ext cx="1367904" cy="42158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C119B420-0843-EF4E-B75A-3F52A72BACAC}"/>
                    </a:ext>
                  </a:extLst>
                </p:cNvPr>
                <p:cNvSpPr/>
                <p:nvPr/>
              </p:nvSpPr>
              <p:spPr>
                <a:xfrm>
                  <a:off x="8777689" y="627774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kumimoji="1"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C119B420-0843-EF4E-B75A-3F52A72BAC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6277749"/>
                  <a:ext cx="667030" cy="60639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2D4EAAFF-1F30-4D40-B1C7-2807988C0F43}"/>
                    </a:ext>
                  </a:extLst>
                </p:cNvPr>
                <p:cNvSpPr/>
                <p:nvPr/>
              </p:nvSpPr>
              <p:spPr>
                <a:xfrm>
                  <a:off x="8777689" y="815105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2D4EAAFF-1F30-4D40-B1C7-2807988C0F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8151059"/>
                  <a:ext cx="667030" cy="60639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3AF354C6-B552-3E4D-9763-C5A3AD93E4B2}"/>
                    </a:ext>
                  </a:extLst>
                </p:cNvPr>
                <p:cNvSpPr/>
                <p:nvPr/>
              </p:nvSpPr>
              <p:spPr>
                <a:xfrm>
                  <a:off x="8777689" y="10922969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3AF354C6-B552-3E4D-9763-C5A3AD93E4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10922969"/>
                  <a:ext cx="667030" cy="60639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54B244A-CB8D-9C4C-9F6F-9A9B74357032}"/>
                    </a:ext>
                  </a:extLst>
                </p:cNvPr>
                <p:cNvSpPr/>
                <p:nvPr/>
              </p:nvSpPr>
              <p:spPr>
                <a:xfrm>
                  <a:off x="8777689" y="7214404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54B244A-CB8D-9C4C-9F6F-9A9B743570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7214404"/>
                  <a:ext cx="667030" cy="60639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1C01ECC3-3907-B043-8267-30A1950557DD}"/>
                    </a:ext>
                  </a:extLst>
                </p:cNvPr>
                <p:cNvSpPr/>
                <p:nvPr/>
              </p:nvSpPr>
              <p:spPr>
                <a:xfrm>
                  <a:off x="8777689" y="11860980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1C01ECC3-3907-B043-8267-30A1950557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689" y="11860980"/>
                  <a:ext cx="667030" cy="60639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146EC89F-861C-E849-A4C6-7E8E19D4CD9E}"/>
                </a:ext>
              </a:extLst>
            </p:cNvPr>
            <p:cNvCxnSpPr>
              <a:cxnSpLocks/>
              <a:stCxn id="199" idx="6"/>
              <a:endCxn id="204" idx="2"/>
            </p:cNvCxnSpPr>
            <p:nvPr/>
          </p:nvCxnSpPr>
          <p:spPr>
            <a:xfrm>
              <a:off x="11479653" y="8062283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1EB8D807-B370-C24D-B192-D56F7B8C398F}"/>
                    </a:ext>
                  </a:extLst>
                </p:cNvPr>
                <p:cNvSpPr/>
                <p:nvPr/>
              </p:nvSpPr>
              <p:spPr>
                <a:xfrm>
                  <a:off x="10812623" y="869574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1EB8D807-B370-C24D-B192-D56F7B8C39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8695742"/>
                  <a:ext cx="667030" cy="606391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F0992137-BFA0-3B44-B085-57577F1571FE}"/>
                    </a:ext>
                  </a:extLst>
                </p:cNvPr>
                <p:cNvSpPr/>
                <p:nvPr/>
              </p:nvSpPr>
              <p:spPr>
                <a:xfrm>
                  <a:off x="10812623" y="1074643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F0992137-BFA0-3B44-B085-57577F157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10746432"/>
                  <a:ext cx="667030" cy="606391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88CF0C28-9F3E-AA47-823E-68048FE270E2}"/>
                    </a:ext>
                  </a:extLst>
                </p:cNvPr>
                <p:cNvSpPr/>
                <p:nvPr/>
              </p:nvSpPr>
              <p:spPr>
                <a:xfrm>
                  <a:off x="10812623" y="77590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88CF0C28-9F3E-AA47-823E-68048FE270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623" y="7759087"/>
                  <a:ext cx="667030" cy="606391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1DA2A313-9578-4443-9F82-EBA63CA85316}"/>
                </a:ext>
              </a:extLst>
            </p:cNvPr>
            <p:cNvSpPr txBox="1"/>
            <p:nvPr/>
          </p:nvSpPr>
          <p:spPr>
            <a:xfrm>
              <a:off x="8986826" y="9332815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E6066EE-0B70-8B42-B203-6655E6E59BB1}"/>
                </a:ext>
              </a:extLst>
            </p:cNvPr>
            <p:cNvSpPr txBox="1"/>
            <p:nvPr/>
          </p:nvSpPr>
          <p:spPr>
            <a:xfrm>
              <a:off x="11024951" y="9632397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B9ED91D7-4CB4-0647-9ECB-1DEC9B914C45}"/>
                    </a:ext>
                  </a:extLst>
                </p:cNvPr>
                <p:cNvSpPr/>
                <p:nvPr/>
              </p:nvSpPr>
              <p:spPr>
                <a:xfrm>
                  <a:off x="12322712" y="869574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B9ED91D7-4CB4-0647-9ECB-1DEC9B914C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8695742"/>
                  <a:ext cx="667030" cy="606391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id="{4523EC6D-6A79-F34A-BE38-623932CDBBDB}"/>
                    </a:ext>
                  </a:extLst>
                </p:cNvPr>
                <p:cNvSpPr/>
                <p:nvPr/>
              </p:nvSpPr>
              <p:spPr>
                <a:xfrm>
                  <a:off x="12322712" y="10746432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id="{4523EC6D-6A79-F34A-BE38-623932CDB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10746432"/>
                  <a:ext cx="667030" cy="60639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29FE42AC-972C-3848-8718-3BB09C6674E6}"/>
                    </a:ext>
                  </a:extLst>
                </p:cNvPr>
                <p:cNvSpPr/>
                <p:nvPr/>
              </p:nvSpPr>
              <p:spPr>
                <a:xfrm>
                  <a:off x="12322712" y="7759087"/>
                  <a:ext cx="667030" cy="60639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29FE42AC-972C-3848-8718-3BB09C6674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2712" y="7759087"/>
                  <a:ext cx="667030" cy="606391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B5DD07-8E1A-3145-9A06-DDCA657EC1ED}"/>
                </a:ext>
              </a:extLst>
            </p:cNvPr>
            <p:cNvSpPr txBox="1"/>
            <p:nvPr/>
          </p:nvSpPr>
          <p:spPr>
            <a:xfrm>
              <a:off x="12535040" y="9647079"/>
              <a:ext cx="258211" cy="8852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741AFE9B-F87B-5846-8369-26D78AB4C201}"/>
                </a:ext>
              </a:extLst>
            </p:cNvPr>
            <p:cNvCxnSpPr>
              <a:cxnSpLocks/>
              <a:stCxn id="197" idx="6"/>
              <a:endCxn id="202" idx="2"/>
            </p:cNvCxnSpPr>
            <p:nvPr/>
          </p:nvCxnSpPr>
          <p:spPr>
            <a:xfrm>
              <a:off x="11479653" y="8998938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2E8DF1C2-85C5-454C-B41D-E65EC7F0B17A}"/>
                </a:ext>
              </a:extLst>
            </p:cNvPr>
            <p:cNvCxnSpPr>
              <a:cxnSpLocks/>
              <a:stCxn id="198" idx="6"/>
              <a:endCxn id="203" idx="2"/>
            </p:cNvCxnSpPr>
            <p:nvPr/>
          </p:nvCxnSpPr>
          <p:spPr>
            <a:xfrm>
              <a:off x="11479653" y="11049628"/>
              <a:ext cx="8430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B704C1F-5C8F-B74D-B9F8-B2D809E64925}"/>
                </a:ext>
              </a:extLst>
            </p:cNvPr>
            <p:cNvCxnSpPr>
              <a:cxnSpLocks/>
              <a:stCxn id="91" idx="6"/>
              <a:endCxn id="192" idx="2"/>
            </p:cNvCxnSpPr>
            <p:nvPr/>
          </p:nvCxnSpPr>
          <p:spPr>
            <a:xfrm>
              <a:off x="7409785" y="7159913"/>
              <a:ext cx="1367904" cy="129434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95010969-935C-5D41-801D-291E498FE227}"/>
                </a:ext>
              </a:extLst>
            </p:cNvPr>
            <p:cNvCxnSpPr>
              <a:cxnSpLocks/>
              <a:stCxn id="91" idx="6"/>
              <a:endCxn id="193" idx="2"/>
            </p:cNvCxnSpPr>
            <p:nvPr/>
          </p:nvCxnSpPr>
          <p:spPr>
            <a:xfrm>
              <a:off x="7409785" y="7159913"/>
              <a:ext cx="1367904" cy="406625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5D3AD09-AE8C-984C-BED1-D24934A578F8}"/>
                </a:ext>
              </a:extLst>
            </p:cNvPr>
            <p:cNvCxnSpPr>
              <a:cxnSpLocks/>
              <a:stCxn id="91" idx="6"/>
              <a:endCxn id="195" idx="2"/>
            </p:cNvCxnSpPr>
            <p:nvPr/>
          </p:nvCxnSpPr>
          <p:spPr>
            <a:xfrm>
              <a:off x="7409785" y="7159913"/>
              <a:ext cx="1367904" cy="500426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697947F8-2674-6F40-A36E-60B82889B64D}"/>
                </a:ext>
              </a:extLst>
            </p:cNvPr>
            <p:cNvCxnSpPr>
              <a:cxnSpLocks/>
              <a:stCxn id="94" idx="6"/>
              <a:endCxn id="192" idx="2"/>
            </p:cNvCxnSpPr>
            <p:nvPr/>
          </p:nvCxnSpPr>
          <p:spPr>
            <a:xfrm>
              <a:off x="7409785" y="8096568"/>
              <a:ext cx="1367904" cy="3576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24161007-E31B-6D49-A958-D7B668CB686B}"/>
                </a:ext>
              </a:extLst>
            </p:cNvPr>
            <p:cNvCxnSpPr>
              <a:cxnSpLocks/>
              <a:stCxn id="94" idx="6"/>
              <a:endCxn id="193" idx="2"/>
            </p:cNvCxnSpPr>
            <p:nvPr/>
          </p:nvCxnSpPr>
          <p:spPr>
            <a:xfrm>
              <a:off x="7409785" y="8096568"/>
              <a:ext cx="1367904" cy="3129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BBD1301F-EAF0-834F-AD17-F11930FDB362}"/>
                </a:ext>
              </a:extLst>
            </p:cNvPr>
            <p:cNvCxnSpPr>
              <a:cxnSpLocks/>
              <a:stCxn id="94" idx="6"/>
              <a:endCxn id="195" idx="2"/>
            </p:cNvCxnSpPr>
            <p:nvPr/>
          </p:nvCxnSpPr>
          <p:spPr>
            <a:xfrm>
              <a:off x="7409785" y="8096568"/>
              <a:ext cx="1367904" cy="40676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E6ACCA27-8812-0141-A9DC-DCDE80C581CD}"/>
                </a:ext>
              </a:extLst>
            </p:cNvPr>
            <p:cNvCxnSpPr>
              <a:cxnSpLocks/>
              <a:stCxn id="92" idx="6"/>
              <a:endCxn id="192" idx="2"/>
            </p:cNvCxnSpPr>
            <p:nvPr/>
          </p:nvCxnSpPr>
          <p:spPr>
            <a:xfrm flipV="1">
              <a:off x="7409785" y="8454255"/>
              <a:ext cx="1367904" cy="578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2E5CFF04-927F-C649-B530-A16197B759D2}"/>
                </a:ext>
              </a:extLst>
            </p:cNvPr>
            <p:cNvCxnSpPr>
              <a:cxnSpLocks/>
              <a:stCxn id="92" idx="6"/>
              <a:endCxn id="193" idx="2"/>
            </p:cNvCxnSpPr>
            <p:nvPr/>
          </p:nvCxnSpPr>
          <p:spPr>
            <a:xfrm>
              <a:off x="7409785" y="9033223"/>
              <a:ext cx="1367904" cy="21929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F26B5C17-4EB2-BC4A-A2F7-3217982B13EF}"/>
                </a:ext>
              </a:extLst>
            </p:cNvPr>
            <p:cNvCxnSpPr>
              <a:cxnSpLocks/>
              <a:stCxn id="92" idx="6"/>
              <a:endCxn id="195" idx="2"/>
            </p:cNvCxnSpPr>
            <p:nvPr/>
          </p:nvCxnSpPr>
          <p:spPr>
            <a:xfrm>
              <a:off x="7409785" y="9033223"/>
              <a:ext cx="1367904" cy="3130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668C78F8-07CC-0840-822A-81D336081B31}"/>
                </a:ext>
              </a:extLst>
            </p:cNvPr>
            <p:cNvCxnSpPr>
              <a:cxnSpLocks/>
              <a:stCxn id="93" idx="6"/>
              <a:endCxn id="193" idx="2"/>
            </p:cNvCxnSpPr>
            <p:nvPr/>
          </p:nvCxnSpPr>
          <p:spPr>
            <a:xfrm>
              <a:off x="7409785" y="10795483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24919902-4EE0-0349-8F2A-226334425867}"/>
                </a:ext>
              </a:extLst>
            </p:cNvPr>
            <p:cNvCxnSpPr>
              <a:cxnSpLocks/>
              <a:stCxn id="93" idx="6"/>
              <a:endCxn id="195" idx="2"/>
            </p:cNvCxnSpPr>
            <p:nvPr/>
          </p:nvCxnSpPr>
          <p:spPr>
            <a:xfrm>
              <a:off x="7409785" y="10795483"/>
              <a:ext cx="1367904" cy="13686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096677DD-3221-1547-8320-F3D7213B88DC}"/>
                </a:ext>
              </a:extLst>
            </p:cNvPr>
            <p:cNvCxnSpPr>
              <a:cxnSpLocks/>
              <a:stCxn id="95" idx="6"/>
              <a:endCxn id="193" idx="2"/>
            </p:cNvCxnSpPr>
            <p:nvPr/>
          </p:nvCxnSpPr>
          <p:spPr>
            <a:xfrm flipV="1">
              <a:off x="7409785" y="11226165"/>
              <a:ext cx="1367904" cy="507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화살표 연결선 219">
              <a:extLst>
                <a:ext uri="{FF2B5EF4-FFF2-40B4-BE49-F238E27FC236}">
                  <a16:creationId xmlns:a16="http://schemas.microsoft.com/office/drawing/2014/main" id="{0FC445FD-CFE9-8244-B9FA-C79D2DCB163F}"/>
                </a:ext>
              </a:extLst>
            </p:cNvPr>
            <p:cNvCxnSpPr>
              <a:cxnSpLocks/>
              <a:stCxn id="95" idx="6"/>
              <a:endCxn id="195" idx="2"/>
            </p:cNvCxnSpPr>
            <p:nvPr/>
          </p:nvCxnSpPr>
          <p:spPr>
            <a:xfrm>
              <a:off x="7409785" y="11733494"/>
              <a:ext cx="1367904" cy="430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화살표 연결선 220">
              <a:extLst>
                <a:ext uri="{FF2B5EF4-FFF2-40B4-BE49-F238E27FC236}">
                  <a16:creationId xmlns:a16="http://schemas.microsoft.com/office/drawing/2014/main" id="{2F674E50-4D11-824D-AFE8-AF8E4EC9C51C}"/>
                </a:ext>
              </a:extLst>
            </p:cNvPr>
            <p:cNvCxnSpPr>
              <a:cxnSpLocks/>
              <a:stCxn id="93" idx="6"/>
              <a:endCxn id="192" idx="2"/>
            </p:cNvCxnSpPr>
            <p:nvPr/>
          </p:nvCxnSpPr>
          <p:spPr>
            <a:xfrm flipV="1">
              <a:off x="7409785" y="8454255"/>
              <a:ext cx="1367904" cy="2341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7FE386B0-A3EB-C543-8333-20751B50D4EF}"/>
                </a:ext>
              </a:extLst>
            </p:cNvPr>
            <p:cNvCxnSpPr>
              <a:cxnSpLocks/>
              <a:stCxn id="95" idx="6"/>
              <a:endCxn id="192" idx="2"/>
            </p:cNvCxnSpPr>
            <p:nvPr/>
          </p:nvCxnSpPr>
          <p:spPr>
            <a:xfrm flipV="1">
              <a:off x="7409785" y="8454255"/>
              <a:ext cx="1367904" cy="3279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E0B5B3C6-3145-1F45-ACE1-A7CCBF10A910}"/>
                </a:ext>
              </a:extLst>
            </p:cNvPr>
            <p:cNvCxnSpPr>
              <a:cxnSpLocks/>
              <a:stCxn id="191" idx="6"/>
              <a:endCxn id="199" idx="2"/>
            </p:cNvCxnSpPr>
            <p:nvPr/>
          </p:nvCxnSpPr>
          <p:spPr>
            <a:xfrm>
              <a:off x="9444719" y="6580945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49DC1AE9-2BAF-454C-8785-5BD10744475B}"/>
                </a:ext>
              </a:extLst>
            </p:cNvPr>
            <p:cNvCxnSpPr>
              <a:cxnSpLocks/>
              <a:stCxn id="191" idx="6"/>
              <a:endCxn id="197" idx="2"/>
            </p:cNvCxnSpPr>
            <p:nvPr/>
          </p:nvCxnSpPr>
          <p:spPr>
            <a:xfrm>
              <a:off x="9444719" y="6580945"/>
              <a:ext cx="1367904" cy="241799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4288713C-A7C1-A14F-8686-7B6FC3FAD83C}"/>
                </a:ext>
              </a:extLst>
            </p:cNvPr>
            <p:cNvCxnSpPr>
              <a:cxnSpLocks/>
              <a:stCxn id="191" idx="6"/>
              <a:endCxn id="198" idx="2"/>
            </p:cNvCxnSpPr>
            <p:nvPr/>
          </p:nvCxnSpPr>
          <p:spPr>
            <a:xfrm>
              <a:off x="9444719" y="6580945"/>
              <a:ext cx="1367904" cy="44686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992A6C01-534C-684A-85DA-B70A1C611177}"/>
                </a:ext>
              </a:extLst>
            </p:cNvPr>
            <p:cNvCxnSpPr>
              <a:cxnSpLocks/>
              <a:stCxn id="194" idx="6"/>
              <a:endCxn id="199" idx="2"/>
            </p:cNvCxnSpPr>
            <p:nvPr/>
          </p:nvCxnSpPr>
          <p:spPr>
            <a:xfrm>
              <a:off x="9444719" y="7517600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CDF21085-26D6-4841-AD6B-26F59FEE51D0}"/>
                </a:ext>
              </a:extLst>
            </p:cNvPr>
            <p:cNvCxnSpPr>
              <a:cxnSpLocks/>
              <a:stCxn id="194" idx="6"/>
              <a:endCxn id="197" idx="2"/>
            </p:cNvCxnSpPr>
            <p:nvPr/>
          </p:nvCxnSpPr>
          <p:spPr>
            <a:xfrm>
              <a:off x="9444719" y="7517600"/>
              <a:ext cx="1367904" cy="14813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5A50E391-26AE-4E4C-977B-0D4C69432D8A}"/>
                </a:ext>
              </a:extLst>
            </p:cNvPr>
            <p:cNvCxnSpPr>
              <a:cxnSpLocks/>
              <a:stCxn id="194" idx="6"/>
              <a:endCxn id="198" idx="2"/>
            </p:cNvCxnSpPr>
            <p:nvPr/>
          </p:nvCxnSpPr>
          <p:spPr>
            <a:xfrm>
              <a:off x="9444719" y="7517600"/>
              <a:ext cx="1367904" cy="3532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92A77FCC-CB43-7F4B-9659-70CA164DA339}"/>
                </a:ext>
              </a:extLst>
            </p:cNvPr>
            <p:cNvCxnSpPr>
              <a:cxnSpLocks/>
              <a:stCxn id="192" idx="6"/>
              <a:endCxn id="199" idx="2"/>
            </p:cNvCxnSpPr>
            <p:nvPr/>
          </p:nvCxnSpPr>
          <p:spPr>
            <a:xfrm flipV="1">
              <a:off x="9444719" y="8062283"/>
              <a:ext cx="1367904" cy="3919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E56FB4B8-CF36-E345-9CB4-60CA26B36BCA}"/>
                </a:ext>
              </a:extLst>
            </p:cNvPr>
            <p:cNvCxnSpPr>
              <a:cxnSpLocks/>
              <a:stCxn id="192" idx="6"/>
              <a:endCxn id="197" idx="2"/>
            </p:cNvCxnSpPr>
            <p:nvPr/>
          </p:nvCxnSpPr>
          <p:spPr>
            <a:xfrm>
              <a:off x="9444719" y="8454255"/>
              <a:ext cx="1367904" cy="544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FBEB431-702E-DD4E-9FA8-C9C0AFF0FB06}"/>
                </a:ext>
              </a:extLst>
            </p:cNvPr>
            <p:cNvCxnSpPr>
              <a:cxnSpLocks/>
              <a:stCxn id="192" idx="6"/>
              <a:endCxn id="198" idx="2"/>
            </p:cNvCxnSpPr>
            <p:nvPr/>
          </p:nvCxnSpPr>
          <p:spPr>
            <a:xfrm>
              <a:off x="9444719" y="8454255"/>
              <a:ext cx="1367904" cy="25953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3AD3A87A-B74A-CC46-AC26-86EC328E29A5}"/>
                </a:ext>
              </a:extLst>
            </p:cNvPr>
            <p:cNvCxnSpPr>
              <a:cxnSpLocks/>
              <a:stCxn id="193" idx="6"/>
              <a:endCxn id="199" idx="2"/>
            </p:cNvCxnSpPr>
            <p:nvPr/>
          </p:nvCxnSpPr>
          <p:spPr>
            <a:xfrm flipV="1">
              <a:off x="9444719" y="8062283"/>
              <a:ext cx="1367904" cy="3163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6C485EB-FE8D-6B4A-AED2-BE3AFE070102}"/>
                </a:ext>
              </a:extLst>
            </p:cNvPr>
            <p:cNvCxnSpPr>
              <a:cxnSpLocks/>
              <a:stCxn id="193" idx="6"/>
              <a:endCxn id="197" idx="2"/>
            </p:cNvCxnSpPr>
            <p:nvPr/>
          </p:nvCxnSpPr>
          <p:spPr>
            <a:xfrm flipV="1">
              <a:off x="9444719" y="8998938"/>
              <a:ext cx="1367904" cy="2227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FAAD4485-A414-C240-A8CE-788C69DE0A74}"/>
                </a:ext>
              </a:extLst>
            </p:cNvPr>
            <p:cNvCxnSpPr>
              <a:cxnSpLocks/>
              <a:stCxn id="193" idx="6"/>
              <a:endCxn id="198" idx="2"/>
            </p:cNvCxnSpPr>
            <p:nvPr/>
          </p:nvCxnSpPr>
          <p:spPr>
            <a:xfrm flipV="1">
              <a:off x="9444719" y="11049628"/>
              <a:ext cx="1367904" cy="176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44F390B8-1989-BB40-988B-2CE07CEEB1A8}"/>
                </a:ext>
              </a:extLst>
            </p:cNvPr>
            <p:cNvCxnSpPr>
              <a:cxnSpLocks/>
              <a:stCxn id="195" idx="6"/>
              <a:endCxn id="197" idx="2"/>
            </p:cNvCxnSpPr>
            <p:nvPr/>
          </p:nvCxnSpPr>
          <p:spPr>
            <a:xfrm flipV="1">
              <a:off x="9444719" y="8998938"/>
              <a:ext cx="1367904" cy="3165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CA14DBD0-BB85-C343-AE25-7CFB2B1B1DE9}"/>
                </a:ext>
              </a:extLst>
            </p:cNvPr>
            <p:cNvCxnSpPr>
              <a:cxnSpLocks/>
              <a:stCxn id="195" idx="6"/>
              <a:endCxn id="198" idx="2"/>
            </p:cNvCxnSpPr>
            <p:nvPr/>
          </p:nvCxnSpPr>
          <p:spPr>
            <a:xfrm flipV="1">
              <a:off x="9444719" y="11049628"/>
              <a:ext cx="1367904" cy="11145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A0C1D93-01FA-4149-8B26-F59D80534F17}"/>
                </a:ext>
              </a:extLst>
            </p:cNvPr>
            <p:cNvSpPr txBox="1"/>
            <p:nvPr/>
          </p:nvSpPr>
          <p:spPr>
            <a:xfrm>
              <a:off x="6425957" y="5234709"/>
              <a:ext cx="1344335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Input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타원 237">
                  <a:extLst>
                    <a:ext uri="{FF2B5EF4-FFF2-40B4-BE49-F238E27FC236}">
                      <a16:creationId xmlns:a16="http://schemas.microsoft.com/office/drawing/2014/main" id="{5937007F-EC3C-9544-8F50-9260CC4A41E6}"/>
                    </a:ext>
                  </a:extLst>
                </p:cNvPr>
                <p:cNvSpPr/>
                <p:nvPr/>
              </p:nvSpPr>
              <p:spPr>
                <a:xfrm>
                  <a:off x="12989742" y="6094117"/>
                  <a:ext cx="1333366" cy="121215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𝒏𝒆𝒕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b>
                                <m:r>
                                  <a:rPr kumimoji="1" lang="en-US" altLang="ko-KR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8" name="타원 237">
                  <a:extLst>
                    <a:ext uri="{FF2B5EF4-FFF2-40B4-BE49-F238E27FC236}">
                      <a16:creationId xmlns:a16="http://schemas.microsoft.com/office/drawing/2014/main" id="{5937007F-EC3C-9544-8F50-9260CC4A4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9742" y="6094117"/>
                  <a:ext cx="1333366" cy="1212151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9" name="직선 연결선[R] 238">
              <a:extLst>
                <a:ext uri="{FF2B5EF4-FFF2-40B4-BE49-F238E27FC236}">
                  <a16:creationId xmlns:a16="http://schemas.microsoft.com/office/drawing/2014/main" id="{2356A19E-CBAA-474A-8A36-C54EFE155DC0}"/>
                </a:ext>
              </a:extLst>
            </p:cNvPr>
            <p:cNvCxnSpPr>
              <a:cxnSpLocks/>
              <a:stCxn id="238" idx="0"/>
              <a:endCxn id="238" idx="4"/>
            </p:cNvCxnSpPr>
            <p:nvPr/>
          </p:nvCxnSpPr>
          <p:spPr>
            <a:xfrm>
              <a:off x="13656425" y="6094117"/>
              <a:ext cx="0" cy="1212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구부러진 연결선[U] 239">
              <a:extLst>
                <a:ext uri="{FF2B5EF4-FFF2-40B4-BE49-F238E27FC236}">
                  <a16:creationId xmlns:a16="http://schemas.microsoft.com/office/drawing/2014/main" id="{B20A89BD-CDB1-7A41-9D6C-1831673404DA}"/>
                </a:ext>
              </a:extLst>
            </p:cNvPr>
            <p:cNvCxnSpPr>
              <a:cxnSpLocks/>
              <a:stCxn id="199" idx="0"/>
              <a:endCxn id="238" idx="2"/>
            </p:cNvCxnSpPr>
            <p:nvPr/>
          </p:nvCxnSpPr>
          <p:spPr>
            <a:xfrm rot="5400000" flipH="1" flipV="1">
              <a:off x="11538493" y="6307838"/>
              <a:ext cx="1058894" cy="1843604"/>
            </a:xfrm>
            <a:prstGeom prst="curvedConnector2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104579FB-8A51-0344-9778-77CED12FB9C2}"/>
                    </a:ext>
                  </a:extLst>
                </p:cNvPr>
                <p:cNvSpPr/>
                <p:nvPr/>
              </p:nvSpPr>
              <p:spPr>
                <a:xfrm>
                  <a:off x="11643176" y="7646728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104579FB-8A51-0344-9778-77CED12FB9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6" y="7646728"/>
                  <a:ext cx="516011" cy="393464"/>
                </a:xfrm>
                <a:prstGeom prst="rect">
                  <a:avLst/>
                </a:prstGeom>
                <a:blipFill>
                  <a:blip r:embed="rId20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D4411704-9D4A-E84D-9688-FD95423D905C}"/>
                    </a:ext>
                  </a:extLst>
                </p:cNvPr>
                <p:cNvSpPr/>
                <p:nvPr/>
              </p:nvSpPr>
              <p:spPr>
                <a:xfrm>
                  <a:off x="11643175" y="8583382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D4411704-9D4A-E84D-9688-FD95423D90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5" y="8583382"/>
                  <a:ext cx="516011" cy="393464"/>
                </a:xfrm>
                <a:prstGeom prst="rect">
                  <a:avLst/>
                </a:prstGeom>
                <a:blipFill>
                  <a:blip r:embed="rId2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B44A056C-9977-9646-BC3A-36A87EEA3F0C}"/>
                    </a:ext>
                  </a:extLst>
                </p:cNvPr>
                <p:cNvSpPr/>
                <p:nvPr/>
              </p:nvSpPr>
              <p:spPr>
                <a:xfrm>
                  <a:off x="11643174" y="10642195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B44A056C-9977-9646-BC3A-36A87EEA3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174" y="10642195"/>
                  <a:ext cx="516011" cy="393464"/>
                </a:xfrm>
                <a:prstGeom prst="rect">
                  <a:avLst/>
                </a:prstGeom>
                <a:blipFill>
                  <a:blip r:embed="rId22"/>
                  <a:stretch>
                    <a:fillRect b="-103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76F346B3-2349-324B-8BFF-F2DAD7B71903}"/>
                </a:ext>
              </a:extLst>
            </p:cNvPr>
            <p:cNvCxnSpPr>
              <a:stCxn id="238" idx="6"/>
            </p:cNvCxnSpPr>
            <p:nvPr/>
          </p:nvCxnSpPr>
          <p:spPr>
            <a:xfrm flipV="1">
              <a:off x="14323108" y="6700192"/>
              <a:ext cx="377108" cy="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CC22118F-8817-F54D-9E67-02B6E794E59C}"/>
                    </a:ext>
                  </a:extLst>
                </p:cNvPr>
                <p:cNvSpPr/>
                <p:nvPr/>
              </p:nvSpPr>
              <p:spPr>
                <a:xfrm>
                  <a:off x="14696335" y="6488142"/>
                  <a:ext cx="516011" cy="3934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CC22118F-8817-F54D-9E67-02B6E794E5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6335" y="6488142"/>
                  <a:ext cx="516011" cy="393464"/>
                </a:xfrm>
                <a:prstGeom prst="rect">
                  <a:avLst/>
                </a:prstGeom>
                <a:blipFill>
                  <a:blip r:embed="rId23"/>
                  <a:stretch>
                    <a:fillRect b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E511FCE-C502-064E-A954-0AB03738C251}"/>
                </a:ext>
              </a:extLst>
            </p:cNvPr>
            <p:cNvSpPr txBox="1"/>
            <p:nvPr/>
          </p:nvSpPr>
          <p:spPr>
            <a:xfrm>
              <a:off x="8368067" y="5234709"/>
              <a:ext cx="1576587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Hidden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1B333591-1414-0E44-BEEC-3AC1651266FB}"/>
                </a:ext>
              </a:extLst>
            </p:cNvPr>
            <p:cNvSpPr txBox="1"/>
            <p:nvPr/>
          </p:nvSpPr>
          <p:spPr>
            <a:xfrm>
              <a:off x="10406191" y="5234709"/>
              <a:ext cx="1535602" cy="3934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Helvetica" pitchFamily="2" charset="0"/>
                </a:rPr>
                <a:t>Output layer</a:t>
              </a:r>
              <a:endParaRPr kumimoji="1" lang="ko-KR" altLang="en-US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7F15FFA4-EBCC-004D-AE38-425979E1654A}"/>
                    </a:ext>
                  </a:extLst>
                </p:cNvPr>
                <p:cNvSpPr/>
                <p:nvPr/>
              </p:nvSpPr>
              <p:spPr>
                <a:xfrm>
                  <a:off x="13412608" y="5632452"/>
                  <a:ext cx="476801" cy="49183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7F15FFA4-EBCC-004D-AE38-425979E16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608" y="5632452"/>
                  <a:ext cx="476801" cy="49183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F43C871C-01D4-934F-9019-4A5B34CC0431}"/>
                    </a:ext>
                  </a:extLst>
                </p:cNvPr>
                <p:cNvSpPr/>
                <p:nvPr/>
              </p:nvSpPr>
              <p:spPr>
                <a:xfrm>
                  <a:off x="10077027" y="6502216"/>
                  <a:ext cx="633846" cy="45617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𝒋𝒌</m:t>
                            </m:r>
                          </m:sub>
                          <m:sup>
                            <m:r>
                              <a:rPr kumimoji="1"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kumimoji="1" lang="ko-KR" altLang="en-US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F43C871C-01D4-934F-9019-4A5B34CC04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7027" y="6502216"/>
                  <a:ext cx="633846" cy="456172"/>
                </a:xfrm>
                <a:prstGeom prst="rect">
                  <a:avLst/>
                </a:prstGeom>
                <a:blipFill>
                  <a:blip r:embed="rId25"/>
                  <a:stretch>
                    <a:fillRect b="-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DED707FB-796D-F642-AAE3-73734AF7A5BD}"/>
                    </a:ext>
                  </a:extLst>
                </p:cNvPr>
                <p:cNvSpPr/>
                <p:nvPr/>
              </p:nvSpPr>
              <p:spPr>
                <a:xfrm>
                  <a:off x="7734175" y="6502216"/>
                  <a:ext cx="591152" cy="45255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kumimoji="1"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kumimoji="1" lang="ko-KR" altLang="en-US" b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DED707FB-796D-F642-AAE3-73734AF7A5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175" y="6502216"/>
                  <a:ext cx="591152" cy="452552"/>
                </a:xfrm>
                <a:prstGeom prst="rect">
                  <a:avLst/>
                </a:prstGeom>
                <a:blipFill>
                  <a:blip r:embed="rId26"/>
                  <a:stretch>
                    <a:fillRect b="-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A55C699E-1006-6344-B875-B3C9CF65103A}"/>
                    </a:ext>
                  </a:extLst>
                </p:cNvPr>
                <p:cNvSpPr txBox="1"/>
                <p:nvPr/>
              </p:nvSpPr>
              <p:spPr>
                <a:xfrm>
                  <a:off x="6835691" y="5724785"/>
                  <a:ext cx="512596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A55C699E-1006-6344-B875-B3C9CF651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91" y="5724785"/>
                  <a:ext cx="512596" cy="39346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0408D68D-D8C7-1940-869E-4994A5A09E02}"/>
                    </a:ext>
                  </a:extLst>
                </p:cNvPr>
                <p:cNvSpPr txBox="1"/>
                <p:nvPr/>
              </p:nvSpPr>
              <p:spPr>
                <a:xfrm>
                  <a:off x="8829586" y="5724785"/>
                  <a:ext cx="538213" cy="42147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0408D68D-D8C7-1940-869E-4994A5A09E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9586" y="5724785"/>
                  <a:ext cx="538213" cy="421471"/>
                </a:xfrm>
                <a:prstGeom prst="rect">
                  <a:avLst/>
                </a:prstGeom>
                <a:blipFill>
                  <a:blip r:embed="rId28"/>
                  <a:stretch>
                    <a:fillRect b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73FAD064-BBB2-7C4B-914D-5C9316527C83}"/>
                    </a:ext>
                  </a:extLst>
                </p:cNvPr>
                <p:cNvSpPr txBox="1"/>
                <p:nvPr/>
              </p:nvSpPr>
              <p:spPr>
                <a:xfrm>
                  <a:off x="10874301" y="5724785"/>
                  <a:ext cx="563828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73FAD064-BBB2-7C4B-914D-5C9316527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4301" y="5724785"/>
                  <a:ext cx="563828" cy="39346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1729A0DE-B79D-6B46-89ED-3971DCE338C2}"/>
                    </a:ext>
                  </a:extLst>
                </p:cNvPr>
                <p:cNvSpPr txBox="1"/>
                <p:nvPr/>
              </p:nvSpPr>
              <p:spPr>
                <a:xfrm>
                  <a:off x="12402824" y="5724785"/>
                  <a:ext cx="506805" cy="3934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1729A0DE-B79D-6B46-89ED-3971DCE338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2824" y="5724785"/>
                  <a:ext cx="506805" cy="39346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E308BFEB-BDE3-EA4A-A3B9-E8F91382A054}"/>
                </a:ext>
              </a:extLst>
            </p:cNvPr>
            <p:cNvCxnSpPr>
              <a:cxnSpLocks/>
              <a:stCxn id="251" idx="3"/>
              <a:endCxn id="252" idx="1"/>
            </p:cNvCxnSpPr>
            <p:nvPr/>
          </p:nvCxnSpPr>
          <p:spPr>
            <a:xfrm>
              <a:off x="7348287" y="5921517"/>
              <a:ext cx="1481299" cy="14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255">
              <a:extLst>
                <a:ext uri="{FF2B5EF4-FFF2-40B4-BE49-F238E27FC236}">
                  <a16:creationId xmlns:a16="http://schemas.microsoft.com/office/drawing/2014/main" id="{4A88DEBC-370C-EA42-B6A2-9C1E3DB7816B}"/>
                </a:ext>
              </a:extLst>
            </p:cNvPr>
            <p:cNvCxnSpPr>
              <a:cxnSpLocks/>
              <a:stCxn id="252" idx="3"/>
              <a:endCxn id="253" idx="1"/>
            </p:cNvCxnSpPr>
            <p:nvPr/>
          </p:nvCxnSpPr>
          <p:spPr>
            <a:xfrm flipV="1">
              <a:off x="9367799" y="5921517"/>
              <a:ext cx="1506502" cy="14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C391B95B-1BEC-2745-9474-5BC6F76A717C}"/>
                </a:ext>
              </a:extLst>
            </p:cNvPr>
            <p:cNvCxnSpPr>
              <a:cxnSpLocks/>
              <a:stCxn id="253" idx="3"/>
              <a:endCxn id="254" idx="1"/>
            </p:cNvCxnSpPr>
            <p:nvPr/>
          </p:nvCxnSpPr>
          <p:spPr>
            <a:xfrm>
              <a:off x="11438128" y="5921517"/>
              <a:ext cx="9646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D3B1C0A-2BE2-154F-807B-F64B715E45E7}"/>
                  </a:ext>
                </a:extLst>
              </p:cNvPr>
              <p:cNvSpPr txBox="1"/>
              <p:nvPr/>
            </p:nvSpPr>
            <p:spPr>
              <a:xfrm>
                <a:off x="11536596" y="3456342"/>
                <a:ext cx="10798701" cy="377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최종적으로는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28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학습률 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(learning rate)</a:t>
                </a:r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 할 때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Sup>
                            <m:sSubSup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den>
                      </m:f>
                      <m:r>
                        <a:rPr lang="en-US" altLang="ko-Kore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ore-KR" sz="28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Sup>
                            <m:sSubSup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ore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ore-KR" sz="2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ko-Kore-KR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ko-Kore-KR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ore-KR" altLang="ko-Kore-KR" sz="2800" dirty="0"/>
              </a:p>
              <a:p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업데이트 된다</a:t>
                </a:r>
                <a:r>
                  <a:rPr kumimoji="1" lang="en-US" altLang="ko-Kore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D3B1C0A-2BE2-154F-807B-F64B715E4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596" y="3456342"/>
                <a:ext cx="10798701" cy="3777829"/>
              </a:xfrm>
              <a:prstGeom prst="rect">
                <a:avLst/>
              </a:prstGeom>
              <a:blipFill>
                <a:blip r:embed="rId31"/>
                <a:stretch>
                  <a:fillRect l="-1175" t="-2013" b="-36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07678E0B-5DCF-DE44-9846-0FEEAAD6F437}"/>
                  </a:ext>
                </a:extLst>
              </p:cNvPr>
              <p:cNvSpPr/>
              <p:nvPr/>
            </p:nvSpPr>
            <p:spPr>
              <a:xfrm>
                <a:off x="1705517" y="10107246"/>
                <a:ext cx="12129308" cy="3230051"/>
              </a:xfrm>
              <a:prstGeom prst="rect">
                <a:avLst/>
              </a:prstGeom>
              <a:ln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endParaRPr kumimoji="1" lang="en-US" altLang="ko-KR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활성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</a:t>
                </a:r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net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kumimoji="1"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인풋의 총합</a:t>
                </a:r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  <m:sup>
                                  <m: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8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ko-KR" sz="2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jk</m:t>
                                  </m:r>
                                </m:sub>
                                <m:sup>
                                  <m:r>
                                    <a:rPr kumimoji="1" lang="en-US" altLang="ko-KR" sz="2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ko-KR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ko-KR" sz="2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kumimoji="1" lang="en-US" altLang="ko-KR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acc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sub>
                    </m:sSub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  <m: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ko-KR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ko-KR" sz="2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8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8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</m:t>
                        </m:r>
                        <m: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ko-K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ko-KR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8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07678E0B-5DCF-DE44-9846-0FEEAAD6F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17" y="10107246"/>
                <a:ext cx="12129308" cy="3230051"/>
              </a:xfrm>
              <a:prstGeom prst="rect">
                <a:avLst/>
              </a:prstGeom>
              <a:blipFill>
                <a:blip r:embed="rId32"/>
                <a:stretch>
                  <a:fillRect l="-314" t="-2344" b="-42969"/>
                </a:stretch>
              </a:blipFill>
              <a:ln>
                <a:noFill/>
                <a:prstDash val="sysDot"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174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378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Theory Session: </a:t>
            </a:r>
            <a:r>
              <a:rPr lang="en-US" b="1" dirty="0" err="1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피드포워드</a:t>
            </a: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네트워크</a:t>
            </a:r>
            <a:endParaRPr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왜 </a:t>
            </a:r>
            <a:r>
              <a:rPr lang="ko-KR" altLang="en-US" dirty="0" err="1">
                <a:solidFill>
                  <a:schemeClr val="bg1"/>
                </a:solidFill>
              </a:rPr>
              <a:t>피드포워드</a:t>
            </a:r>
            <a:r>
              <a:rPr lang="ko-KR" altLang="en-US" dirty="0">
                <a:solidFill>
                  <a:schemeClr val="bg1"/>
                </a:solidFill>
              </a:rPr>
              <a:t> 네트워크는 충분히 잘될까</a:t>
            </a:r>
            <a:r>
              <a:rPr lang="en-US" altLang="ko-KR" dirty="0">
                <a:solidFill>
                  <a:schemeClr val="bg1"/>
                </a:solidFill>
              </a:rPr>
              <a:t>? </a:t>
            </a:r>
            <a:endParaRPr lang="en" altLang="ko-Kore-KR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511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9515078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왜 </a:t>
            </a:r>
            <a:r>
              <a:rPr lang="ko-KR" altLang="en-US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피드포워드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네트워크는 충분히 잘될까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hape 284">
                <a:extLst>
                  <a:ext uri="{FF2B5EF4-FFF2-40B4-BE49-F238E27FC236}">
                    <a16:creationId xmlns:a16="http://schemas.microsoft.com/office/drawing/2014/main" id="{092DD059-7117-F24D-B5B9-F12397177487}"/>
                  </a:ext>
                </a:extLst>
              </p:cNvPr>
              <p:cNvSpPr/>
              <p:nvPr/>
            </p:nvSpPr>
            <p:spPr>
              <a:xfrm>
                <a:off x="1878634" y="3294790"/>
                <a:ext cx="18017504" cy="95455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ore-KR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1989, </a:t>
                </a:r>
                <a:r>
                  <a:rPr lang="ko-KR" altLang="en-US" sz="48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시벤코</a:t>
                </a:r>
                <a:r>
                  <a:rPr lang="ko-KR" altLang="en-US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정리 </a:t>
                </a:r>
                <a:r>
                  <a:rPr lang="en-US" altLang="ko-KR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(universal approximation theorem)</a:t>
                </a: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R" sz="40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𝜎</m:t>
                    </m:r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num>
                      <m:den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40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pPr>
                          <m:e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−</m:t>
                            </m:r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이루어진 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sigmoid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함수라고 하고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40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sz="4000" b="0" i="0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혹은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n</m:t>
                        </m:r>
                      </m:sup>
                    </m:sSup>
                  </m:oMath>
                </a14:m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부분집합의 실수의 임의의 연속 함수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</m:oMath>
                </a14:m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&gt;0</m:t>
                    </m:r>
                  </m:oMath>
                </a14:m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있다고 하면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 식을 만족하는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…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𝑁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𝛼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</m:oMath>
                </a14:m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매개 함수 </a:t>
                </a: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𝐺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sSup>
                      <m:sSup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40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0,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 </m:t>
                            </m:r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𝑛</m:t>
                        </m:r>
                      </m:sup>
                    </m:sSup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𝑅</m:t>
                    </m:r>
                    <m:r>
                      <a:rPr lang="en-US" altLang="ko-KR" sz="4000" b="0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𝑤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𝛼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ko-KR" sz="40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𝜎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존재한다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lang="en-US" altLang="ko-KR" sz="4000" b="0" i="1" dirty="0"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 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𝑤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𝛼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𝜖</m:t>
                          </m:r>
                        </m:e>
                      </m:d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𝑓𝑜𝑟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𝑎𝑙𝑙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∈</m:t>
                      </m:r>
                      <m:sSup>
                        <m:s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0, 1</m:t>
                              </m:r>
                            </m:e>
                          </m:d>
                        </m:e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b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lang="en-US" altLang="ko-KR" dirty="0"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R" altLang="en-US" sz="4000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즉</a:t>
                </a:r>
                <a:r>
                  <a:rPr lang="en-US" altLang="ko-KR" sz="4000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,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400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𝜎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 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본 식은 하나의 은닉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층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(hidden layer)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연산하는 것이므로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하나 이상의 은닉 층을 갖는 인공신경망은 임의의 연속인 </a:t>
                </a:r>
                <a:r>
                  <a:rPr lang="ko-KR" altLang="en-US" sz="40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다변수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함수</a:t>
                </a:r>
                <a:r>
                  <a:rPr lang="en-US" altLang="ko-KR" sz="4000" dirty="0"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</m:oMath>
                </a14:m>
                <a:r>
                  <a:rPr lang="ko-KR" altLang="en-US" sz="40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원하는 정도로 근사할 수 있다 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 xmlns="">
          <p:sp>
            <p:nvSpPr>
              <p:cNvPr id="18" name="Shape 284">
                <a:extLst>
                  <a:ext uri="{FF2B5EF4-FFF2-40B4-BE49-F238E27FC236}">
                    <a16:creationId xmlns:a16="http://schemas.microsoft.com/office/drawing/2014/main" id="{092DD059-7117-F24D-B5B9-F12397177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634" y="3294790"/>
                <a:ext cx="18017504" cy="9545562"/>
              </a:xfrm>
              <a:prstGeom prst="rect">
                <a:avLst/>
              </a:prstGeom>
              <a:blipFill>
                <a:blip r:embed="rId4"/>
                <a:stretch>
                  <a:fillRect l="-1972" t="-1862" r="-845" b="-226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7B3E5DF6-9F39-6140-9A9C-5D57750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E0F55B-EA77-E447-9875-5C9930759283}"/>
              </a:ext>
            </a:extLst>
          </p:cNvPr>
          <p:cNvSpPr/>
          <p:nvPr/>
        </p:nvSpPr>
        <p:spPr>
          <a:xfrm>
            <a:off x="2326109" y="4347780"/>
            <a:ext cx="19730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Cybenko</a:t>
            </a:r>
            <a:r>
              <a:rPr lang="en" altLang="ko-Kore-KR" sz="2400" dirty="0">
                <a:solidFill>
                  <a:srgbClr val="222222"/>
                </a:solidFill>
                <a:latin typeface="Arial" panose="020B0604020202020204" pitchFamily="34" charset="0"/>
              </a:rPr>
              <a:t>, George. "Approximation by superpositions of a sigmoidal function." </a:t>
            </a:r>
            <a:r>
              <a:rPr lang="en" altLang="ko-Kore-KR" sz="2400" i="1" dirty="0">
                <a:solidFill>
                  <a:srgbClr val="222222"/>
                </a:solidFill>
                <a:latin typeface="Arial" panose="020B0604020202020204" pitchFamily="34" charset="0"/>
              </a:rPr>
              <a:t>Mathematics of control, signals and systems</a:t>
            </a:r>
            <a:r>
              <a:rPr lang="en" altLang="ko-Kore-KR" sz="2400" dirty="0">
                <a:solidFill>
                  <a:srgbClr val="222222"/>
                </a:solidFill>
                <a:latin typeface="Arial" panose="020B0604020202020204" pitchFamily="34" charset="0"/>
              </a:rPr>
              <a:t> 2.4 (1989): 303-314.</a:t>
            </a:r>
            <a:endParaRPr lang="ko-Kore-KR" altLang="en-US" sz="2400" dirty="0"/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FF11EB10-E295-1646-9817-BA88E24433E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8F03553C-8F69-024A-9A30-FA9187ABD5FD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[Theory Session]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607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9515078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왜 </a:t>
            </a:r>
            <a:r>
              <a:rPr lang="ko-KR" altLang="en-US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피드포워드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네트워크는 충분히 잘될까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hape 284">
                <a:extLst>
                  <a:ext uri="{FF2B5EF4-FFF2-40B4-BE49-F238E27FC236}">
                    <a16:creationId xmlns:a16="http://schemas.microsoft.com/office/drawing/2014/main" id="{092DD059-7117-F24D-B5B9-F12397177487}"/>
                  </a:ext>
                </a:extLst>
              </p:cNvPr>
              <p:cNvSpPr/>
              <p:nvPr/>
            </p:nvSpPr>
            <p:spPr>
              <a:xfrm>
                <a:off x="1878634" y="3557926"/>
                <a:ext cx="18017504" cy="86823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ore-KR" sz="44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1989, </a:t>
                </a:r>
                <a:r>
                  <a:rPr lang="ko-KR" altLang="en-US" sz="44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시벤코</a:t>
                </a:r>
                <a:r>
                  <a:rPr lang="ko-KR" altLang="en-US" sz="44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정리 </a:t>
                </a:r>
                <a:r>
                  <a:rPr lang="en-US" altLang="ko-KR" sz="44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(universal approximation theorem)</a:t>
                </a: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r>
                      <a:rPr lang="en-US" altLang="ko-KR" sz="36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𝐺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sSup>
                      <m:sSup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0,</m:t>
                            </m:r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 </m:t>
                            </m:r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𝑛</m:t>
                        </m:r>
                      </m:sup>
                    </m:sSup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𝑅</m:t>
                    </m:r>
                    <m:r>
                      <a:rPr lang="en-US" altLang="ko-KR" sz="3600" b="0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𝑤</m:t>
                            </m:r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𝛼</m:t>
                            </m:r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ko-KR" sz="36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  <m:sup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𝜎</m:t>
                        </m:r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존재한다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lang="en-US" altLang="ko-KR" sz="3600" b="0" i="1" dirty="0"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 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𝑤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𝛼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𝜖</m:t>
                          </m:r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𝑓𝑜𝑟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𝑎𝑙𝑙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∈</m:t>
                      </m:r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0, 1</m:t>
                              </m:r>
                            </m:e>
                          </m:d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b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R" sz="3600" dirty="0"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360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  <m:sup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𝜎</m:t>
                        </m:r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3600" i="1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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이건 하나의 은닉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층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(hidden layer)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연산하는 것이므로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하나 이상의 </a:t>
                </a:r>
                <a:r>
                  <a:rPr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은닉층을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갖는 인공신경망은 임의의 연속인 </a:t>
                </a:r>
                <a:r>
                  <a:rPr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다변수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함수</a:t>
                </a:r>
                <a:r>
                  <a:rPr lang="en-US" altLang="ko-KR" sz="3600" dirty="0"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</m:oMath>
                </a14:m>
                <a:r>
                  <a:rPr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원하는 정도로 근사할 수 있다 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그러나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위의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  <m:r>
                      <a:rPr lang="en-US" altLang="ko-KR" sz="36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…</m:t>
                    </m:r>
                    <m:sSub>
                      <m:sSubPr>
                        <m:ctrlP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6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𝑁</m:t>
                        </m:r>
                      </m:sub>
                    </m:sSub>
                    <m:r>
                      <a:rPr lang="en-US" altLang="ko-KR" sz="36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6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𝛼</m:t>
                    </m:r>
                    <m:r>
                      <a:rPr lang="en-US" altLang="ko-KR" sz="36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6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</m:oMath>
                </a14:m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잘못되었거나 </a:t>
                </a:r>
                <a:r>
                  <a:rPr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은닉층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뉴런 수가 부족하면 충분히 </a:t>
                </a:r>
                <a:r>
                  <a:rPr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근사하는데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실패할 수 있다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 xmlns="">
          <p:sp>
            <p:nvSpPr>
              <p:cNvPr id="18" name="Shape 284">
                <a:extLst>
                  <a:ext uri="{FF2B5EF4-FFF2-40B4-BE49-F238E27FC236}">
                    <a16:creationId xmlns:a16="http://schemas.microsoft.com/office/drawing/2014/main" id="{092DD059-7117-F24D-B5B9-F12397177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634" y="3557926"/>
                <a:ext cx="18017504" cy="8682377"/>
              </a:xfrm>
              <a:prstGeom prst="rect">
                <a:avLst/>
              </a:prstGeom>
              <a:blipFill>
                <a:blip r:embed="rId4"/>
                <a:stretch>
                  <a:fillRect l="-4014" t="-1901" b="-20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7B3E5DF6-9F39-6140-9A9C-5D57750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E0F55B-EA77-E447-9875-5C9930759283}"/>
              </a:ext>
            </a:extLst>
          </p:cNvPr>
          <p:cNvSpPr/>
          <p:nvPr/>
        </p:nvSpPr>
        <p:spPr>
          <a:xfrm>
            <a:off x="2266918" y="4499530"/>
            <a:ext cx="19730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Cybenko</a:t>
            </a:r>
            <a:r>
              <a:rPr lang="en" altLang="ko-Kore-KR" sz="2400" dirty="0">
                <a:solidFill>
                  <a:srgbClr val="222222"/>
                </a:solidFill>
                <a:latin typeface="Arial" panose="020B0604020202020204" pitchFamily="34" charset="0"/>
              </a:rPr>
              <a:t>, George. "Approximation by superpositions of a sigmoidal function." </a:t>
            </a:r>
            <a:r>
              <a:rPr lang="en" altLang="ko-Kore-KR" sz="2400" i="1" dirty="0">
                <a:solidFill>
                  <a:srgbClr val="222222"/>
                </a:solidFill>
                <a:latin typeface="Arial" panose="020B0604020202020204" pitchFamily="34" charset="0"/>
              </a:rPr>
              <a:t>Mathematics of control, signals and systems</a:t>
            </a:r>
            <a:r>
              <a:rPr lang="en" altLang="ko-Kore-KR" sz="2400" dirty="0">
                <a:solidFill>
                  <a:srgbClr val="222222"/>
                </a:solidFill>
                <a:latin typeface="Arial" panose="020B0604020202020204" pitchFamily="34" charset="0"/>
              </a:rPr>
              <a:t> 2.4 (1989): 303-314.</a:t>
            </a:r>
            <a:endParaRPr lang="ko-Kore-KR" altLang="en-US" sz="2400" dirty="0"/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FF11EB10-E295-1646-9817-BA88E24433E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8F03553C-8F69-024A-9A30-FA9187ABD5FD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[Theory Session]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26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변형 함수 </a:t>
            </a:r>
            <a:r>
              <a:rPr lang="en-US" altLang="ko-Kore-KR" dirty="0"/>
              <a:t>(transformation function</a:t>
            </a:r>
            <a:r>
              <a:rPr lang="en-US" altLang="ko-KR" dirty="0"/>
              <a:t>)</a:t>
            </a:r>
            <a:r>
              <a:rPr lang="ko-KR" altLang="en-US" dirty="0"/>
              <a:t>의 선택 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C91018-B23D-0E41-81C3-79EFFDD4499A}"/>
              </a:ext>
            </a:extLst>
          </p:cNvPr>
          <p:cNvSpPr/>
          <p:nvPr/>
        </p:nvSpPr>
        <p:spPr>
          <a:xfrm>
            <a:off x="2160848" y="3777668"/>
            <a:ext cx="17735290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ore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데이터의 </a:t>
            </a:r>
            <a:r>
              <a:rPr kumimoji="1" lang="ko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표현형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</a:t>
            </a:r>
            <a:r>
              <a:rPr kumimoji="1" lang="en-US" altLang="ko-Kore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representation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 </a:t>
            </a:r>
            <a:r>
              <a:rPr kumimoji="1" lang="ko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혹은 피처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(feature)</a:t>
            </a:r>
            <a:r>
              <a:rPr kumimoji="1" lang="ko-Kore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을 알기 위한 변형 함수</a:t>
            </a:r>
            <a:r>
              <a:rPr kumimoji="1" lang="en-US" altLang="ko-Kore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(transformation function)</a:t>
            </a:r>
            <a:r>
              <a:rPr kumimoji="1" lang="ko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</a:t>
            </a:r>
            <a:r>
              <a:rPr kumimoji="1" lang="ko-Kore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선택 방법</a:t>
            </a:r>
            <a:endParaRPr kumimoji="1" lang="en-US" altLang="ko-KR" sz="3200" dirty="0"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endParaRPr kumimoji="1" lang="en-US" altLang="ko-KR" sz="3200" dirty="0">
              <a:latin typeface="Helvetica" pitchFamily="2" charset="0"/>
            </a:endParaRPr>
          </a:p>
          <a:p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ko-Kore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직접 함수를 디자인 한다</a:t>
            </a:r>
            <a:r>
              <a:rPr kumimoji="1" lang="en-US" altLang="ko-Kore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. 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(hand-craft)</a:t>
            </a:r>
            <a:endParaRPr kumimoji="1" lang="en-US" altLang="ko-Kore-KR" sz="32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lvl="1"/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딥러닝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이전에는 일반적이었다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b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ko-Kore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포괄적인 함수를 고른다</a:t>
            </a:r>
            <a:r>
              <a:rPr kumimoji="1" lang="en-US" altLang="ko-Kore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. 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(i.e. kernel function)</a:t>
            </a:r>
          </a:p>
          <a:p>
            <a:pPr marL="914342" lvl="1" indent="-457200">
              <a:buFontTx/>
              <a:buChar char="-"/>
            </a:pPr>
            <a:endParaRPr kumimoji="1" lang="en-US" altLang="ko-KR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Tx/>
              <a:buChar char="-"/>
            </a:pPr>
            <a:r>
              <a: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커널 방법이란</a:t>
            </a:r>
            <a:r>
              <a:rPr kumimoji="1" lang="en-US" altLang="ko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 marL="1371487" lvl="2" indent="-457200">
              <a:buFontTx/>
              <a:buChar char="-"/>
            </a:pP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목표가 이상적인 모델의 확률 밀도 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p(x)</a:t>
            </a:r>
            <a:r>
              <a:rPr kumimoji="1" lang="ko-KR" altLang="en-US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구하는 것일 때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b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일정 단위 안에 우리가 원하는 데이터 몇 개가 있을지 포함하는 것과 같다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Tx/>
              <a:buChar char="-"/>
            </a:pP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K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region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안에 들어가는 데이터 수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해당 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region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크기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부피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), N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데이터 수라면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b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우측의 식처럼 비례한다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Tx/>
              <a:buChar char="-"/>
            </a:pPr>
            <a:r>
              <a:rPr kumimoji="1" lang="ko-KR" altLang="en-US" sz="2400" dirty="0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이때 </a:t>
            </a:r>
            <a:r>
              <a:rPr kumimoji="1" lang="en-US" altLang="ko-KR" sz="2400" dirty="0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</a:t>
            </a:r>
            <a:r>
              <a:rPr kumimoji="1" lang="ko-KR" altLang="en-US" sz="2400" dirty="0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기본적으로 고정이므로</a:t>
            </a:r>
            <a:r>
              <a:rPr kumimoji="1" lang="en-US" altLang="ko-KR" sz="2400" dirty="0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K</a:t>
            </a:r>
            <a:r>
              <a:rPr kumimoji="1" lang="ko-KR" altLang="en-US" sz="2400" dirty="0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kumimoji="1" lang="en-US" altLang="ko-KR" sz="2400" dirty="0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</a:t>
            </a:r>
            <a:r>
              <a:rPr kumimoji="1" lang="ko-KR" altLang="en-US" sz="2400" dirty="0" err="1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2400" dirty="0">
                <a:solidFill>
                  <a:prstClr val="black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조정하여 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p(x)</a:t>
            </a:r>
            <a:r>
              <a:rPr kumimoji="1" lang="ko-KR" altLang="en-US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구하는 여러 시도를 할 수 있다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Tx/>
              <a:buChar char="-"/>
            </a:pP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 중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</a:t>
            </a:r>
            <a:r>
              <a:rPr kumimoji="1" lang="ko-KR" altLang="en-US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고정하고 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</a:t>
            </a:r>
            <a:r>
              <a:rPr kumimoji="1" lang="ko-KR" altLang="en-US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찾아냄으로써 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p(x)</a:t>
            </a:r>
            <a:r>
              <a:rPr kumimoji="1" lang="ko-KR" altLang="en-US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찾는 방식이 커널 방법이다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lvl="2"/>
            <a:endParaRPr kumimoji="1" lang="en-US" altLang="ko-KR" sz="32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ko-KR" sz="32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3200" b="1" u="sng" dirty="0" err="1">
                <a:solidFill>
                  <a:schemeClr val="accent1">
                    <a:lumMod val="50000"/>
                  </a:schemeClr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딥러닝이</a:t>
            </a:r>
            <a:r>
              <a:rPr kumimoji="1" lang="ko-KR" altLang="en-US" sz="3200" b="1" u="sng" dirty="0">
                <a:solidFill>
                  <a:schemeClr val="accent1">
                    <a:lumMod val="50000"/>
                  </a:schemeClr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변형 함수 자체를 학습하게 한다</a:t>
            </a:r>
            <a:r>
              <a:rPr kumimoji="1" lang="en-US" altLang="ko-KR" sz="3200" b="1" u="sng" dirty="0">
                <a:solidFill>
                  <a:schemeClr val="accent1">
                    <a:lumMod val="50000"/>
                  </a:schemeClr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. </a:t>
            </a:r>
            <a:r>
              <a:rPr kumimoji="1" lang="en-US" altLang="ko-KR" sz="3200" b="1" u="sng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</a:t>
            </a:r>
            <a:r>
              <a:rPr kumimoji="1" lang="ko-KR" altLang="en-US" sz="3200" b="1" u="sng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이 경우 변형 함수는 비선형</a:t>
            </a:r>
            <a:r>
              <a:rPr kumimoji="1" lang="en-US" altLang="ko-KR" sz="3200" b="1" u="sng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(non-linear</a:t>
            </a:r>
            <a:r>
              <a:rPr kumimoji="1" lang="ko-KR" altLang="en-US" sz="3200" b="1" u="sng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하여야 한다</a:t>
            </a:r>
            <a:r>
              <a:rPr kumimoji="1" lang="en-US" altLang="ko-KR" sz="3200" b="1" u="sng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kumimoji="1" lang="en-US" altLang="ko-KR" sz="3200" dirty="0">
              <a:latin typeface="Helvetica" pitchFamily="2" charset="0"/>
            </a:endParaRPr>
          </a:p>
        </p:txBody>
      </p:sp>
      <p:pic>
        <p:nvPicPr>
          <p:cNvPr id="48" name="Picture 2" descr="Kernel trick. By transforming the original space (left) into a space of increased dimension (right) the two classes &quot; circle &quot; and &quot; square &quot; become linearly separable. Adapted from [32].  ">
            <a:extLst>
              <a:ext uri="{FF2B5EF4-FFF2-40B4-BE49-F238E27FC236}">
                <a16:creationId xmlns:a16="http://schemas.microsoft.com/office/drawing/2014/main" id="{631E41AB-3509-3546-9F14-30C6A2D8F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669" y="4493998"/>
            <a:ext cx="7852791" cy="403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AD7757-DC6D-774F-904F-30F0F305188E}"/>
              </a:ext>
            </a:extLst>
          </p:cNvPr>
          <p:cNvSpPr/>
          <p:nvPr/>
        </p:nvSpPr>
        <p:spPr>
          <a:xfrm>
            <a:off x="11868582" y="8519368"/>
            <a:ext cx="75973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Al-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Behadili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Husam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et al. "Non-linear distance based large scale data classifications."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2015 IEEE International Conference on Progress in Informatics and Computing (PIC)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IEEE, 2015.</a:t>
            </a:r>
            <a:endParaRPr lang="ko-Kore-KR" altLang="en-US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0D7293B2-0F8E-6D49-890B-44819202A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2145" y="9658037"/>
            <a:ext cx="2772837" cy="139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872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9515078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왜 </a:t>
            </a:r>
            <a:r>
              <a:rPr lang="ko-KR" altLang="en-US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피드포워드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네트워크는 충분히 잘될까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</p:txBody>
      </p:sp>
      <p:sp>
        <p:nvSpPr>
          <p:cNvPr id="18" name="Shape 284">
            <a:extLst>
              <a:ext uri="{FF2B5EF4-FFF2-40B4-BE49-F238E27FC236}">
                <a16:creationId xmlns:a16="http://schemas.microsoft.com/office/drawing/2014/main" id="{092DD059-7117-F24D-B5B9-F12397177487}"/>
              </a:ext>
            </a:extLst>
          </p:cNvPr>
          <p:cNvSpPr/>
          <p:nvPr/>
        </p:nvSpPr>
        <p:spPr>
          <a:xfrm>
            <a:off x="1878634" y="3557926"/>
            <a:ext cx="21489366" cy="830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1989, </a:t>
            </a:r>
            <a:r>
              <a:rPr lang="ko-KR" altLang="en-US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시벤코</a:t>
            </a: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정리 </a:t>
            </a:r>
            <a:r>
              <a:rPr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(universal approximation theorem)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4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4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다시 정리하면</a:t>
            </a:r>
            <a:r>
              <a:rPr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universal approximation theorem</a:t>
            </a: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의해</a:t>
            </a:r>
            <a:r>
              <a:rPr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linear output layer</a:t>
            </a:r>
            <a:r>
              <a:rPr lang="ko-KR" altLang="en-US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  </a:t>
            </a:r>
            <a:r>
              <a:rPr lang="ko-KR" altLang="en-US" sz="4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충분히 크게 </a:t>
            </a: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가진 모델은</a:t>
            </a:r>
            <a:r>
              <a:rPr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적어도 한개의 은닉 층</a:t>
            </a:r>
            <a:r>
              <a:rPr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(hidden layer)</a:t>
            </a: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 가지고 있다면 어떤 연속 </a:t>
            </a:r>
            <a:r>
              <a:rPr lang="ko-KR" altLang="en-US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함수든</a:t>
            </a: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근사할 수 있다 </a:t>
            </a:r>
            <a:r>
              <a:rPr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4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그러나</a:t>
            </a:r>
            <a:r>
              <a:rPr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이론은 얼마나 큰 네트워크여야 하는지 알려주지는 않는다</a:t>
            </a:r>
            <a:r>
              <a:rPr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</a:t>
            </a: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크기</a:t>
            </a:r>
            <a:r>
              <a:rPr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하이퍼</a:t>
            </a: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파라미터</a:t>
            </a:r>
            <a:r>
              <a:rPr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등을 잘 조절하여야 한다</a:t>
            </a:r>
            <a:r>
              <a:rPr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4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7B3E5DF6-9F39-6140-9A9C-5D57750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E0F55B-EA77-E447-9875-5C9930759283}"/>
              </a:ext>
            </a:extLst>
          </p:cNvPr>
          <p:cNvSpPr/>
          <p:nvPr/>
        </p:nvSpPr>
        <p:spPr>
          <a:xfrm>
            <a:off x="2266918" y="4499530"/>
            <a:ext cx="19730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400" dirty="0" err="1">
                <a:solidFill>
                  <a:srgbClr val="222222"/>
                </a:solidFill>
                <a:latin typeface="Arial" panose="020B0604020202020204" pitchFamily="34" charset="0"/>
              </a:rPr>
              <a:t>Cybenko</a:t>
            </a:r>
            <a:r>
              <a:rPr lang="en" altLang="ko-Kore-KR" sz="2400" dirty="0">
                <a:solidFill>
                  <a:srgbClr val="222222"/>
                </a:solidFill>
                <a:latin typeface="Arial" panose="020B0604020202020204" pitchFamily="34" charset="0"/>
              </a:rPr>
              <a:t>, George. "Approximation by superpositions of a sigmoidal function." </a:t>
            </a:r>
            <a:r>
              <a:rPr lang="en" altLang="ko-Kore-KR" sz="2400" i="1" dirty="0">
                <a:solidFill>
                  <a:srgbClr val="222222"/>
                </a:solidFill>
                <a:latin typeface="Arial" panose="020B0604020202020204" pitchFamily="34" charset="0"/>
              </a:rPr>
              <a:t>Mathematics of control, signals and systems</a:t>
            </a:r>
            <a:r>
              <a:rPr lang="en" altLang="ko-Kore-KR" sz="2400" dirty="0">
                <a:solidFill>
                  <a:srgbClr val="222222"/>
                </a:solidFill>
                <a:latin typeface="Arial" panose="020B0604020202020204" pitchFamily="34" charset="0"/>
              </a:rPr>
              <a:t> 2.4 (1989): 303-314.</a:t>
            </a:r>
            <a:endParaRPr lang="ko-Kore-KR" altLang="en-US" sz="2400" dirty="0"/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FF11EB10-E295-1646-9817-BA88E24433E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8F03553C-8F69-024A-9A30-FA9187ABD5FD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[Theory Session]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356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9515078" cy="1261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왜 </a:t>
            </a:r>
            <a:r>
              <a:rPr lang="ko-KR" altLang="en-US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피드포워드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네트워크는 충분히 잘될까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한계와 가능성</a:t>
            </a: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hape 284">
                <a:extLst>
                  <a:ext uri="{FF2B5EF4-FFF2-40B4-BE49-F238E27FC236}">
                    <a16:creationId xmlns:a16="http://schemas.microsoft.com/office/drawing/2014/main" id="{092DD059-7117-F24D-B5B9-F12397177487}"/>
                  </a:ext>
                </a:extLst>
              </p:cNvPr>
              <p:cNvSpPr/>
              <p:nvPr/>
            </p:nvSpPr>
            <p:spPr>
              <a:xfrm>
                <a:off x="1878634" y="3557926"/>
                <a:ext cx="18017504" cy="10177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ore-KR" altLang="en-US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그럼 모델이 얼마나 커야 </a:t>
                </a:r>
                <a:r>
                  <a:rPr lang="en-US" altLang="ko-Kore-KR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MLP</a:t>
                </a:r>
                <a:r>
                  <a:rPr lang="ko-Kore-KR" altLang="en-US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모든 함수의 표현능력이 보장될까</a:t>
                </a:r>
                <a:r>
                  <a:rPr lang="en-US" altLang="ko-Kore-KR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R" sz="4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685800" indent="-685800"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여러 연구에서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시도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1142942" lvl="1" indent="-685800"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" altLang="ko-Kore-KR" sz="2400" dirty="0">
                    <a:sym typeface="SpoqaHanSans-Bold"/>
                  </a:rPr>
                  <a:t>Barron, Andrew R. "Universal approximation bounds for superpositions of a sigmoidal function." </a:t>
                </a:r>
                <a:r>
                  <a:rPr lang="en" altLang="ko-Kore-KR" sz="2400" i="1" dirty="0">
                    <a:sym typeface="SpoqaHanSans-Bold"/>
                  </a:rPr>
                  <a:t>IEEE Transactions on Information theory</a:t>
                </a:r>
                <a:r>
                  <a:rPr lang="en" altLang="ko-Kore-KR" sz="2400" dirty="0">
                    <a:sym typeface="SpoqaHanSans-Bold"/>
                  </a:rPr>
                  <a:t> 39.3 (1993): 930-945.</a:t>
                </a:r>
              </a:p>
              <a:p>
                <a:pPr marL="1142942" lvl="1" indent="-685800"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" altLang="ko-Kore-KR" sz="2400" dirty="0">
                    <a:sym typeface="SpoqaHanSans-Bold"/>
                  </a:rPr>
                  <a:t>Baum, Eric B., and David Haussler. "What size net gives valid generalization?." </a:t>
                </a:r>
                <a:r>
                  <a:rPr lang="en" altLang="ko-Kore-KR" sz="2400" i="1" dirty="0">
                    <a:sym typeface="SpoqaHanSans-Bold"/>
                  </a:rPr>
                  <a:t>Neural computation</a:t>
                </a:r>
                <a:r>
                  <a:rPr lang="en" altLang="ko-Kore-KR" sz="2400" dirty="0">
                    <a:sym typeface="SpoqaHanSans-Bold"/>
                  </a:rPr>
                  <a:t> 1.1 (1989): 151-160.</a:t>
                </a:r>
                <a:endParaRPr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685800" indent="-685800"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R" sz="40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685800" indent="-685800"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일반적으로는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4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kumimoji="1" lang="en-US" altLang="ko-KR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ko-KR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만큼 있어야 그럴듯하게 </a:t>
                </a:r>
                <a:r>
                  <a:rPr lang="ko-KR" altLang="en-US" sz="40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근사한다고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알려져 있다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685800" indent="-685800"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R" sz="40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685800" indent="-685800"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40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근사하고자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하는 차원이 크면 클수록 매우 많은 은닉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층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(hidden layer)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뉴런이 필요해진다 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1485787" lvl="2" indent="-571500">
                  <a:spcBef>
                    <a:spcPts val="1000"/>
                  </a:spcBef>
                  <a:buFont typeface="Wingdings" pitchFamily="2" charset="2"/>
                  <a:buChar char="à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curse of dimensionality?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lang="en-US" altLang="ko-KR" sz="40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485787" lvl="2" indent="-571500">
                  <a:spcBef>
                    <a:spcPts val="1000"/>
                  </a:spcBef>
                  <a:buFont typeface="Wingdings" pitchFamily="2" charset="2"/>
                  <a:buChar char="à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CNN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같은 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shared weight</a:t>
                </a:r>
                <a:r>
                  <a:rPr lang="ko-KR" altLang="en-US" sz="40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갖는 모델이 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MLP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비해 컴퓨팅이 적을 때 효과를 보는 이유이기도 하다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r>
                  <a:rPr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(TBD)</a:t>
                </a:r>
              </a:p>
              <a:p>
                <a:pPr marL="1485787" lvl="2" indent="-571500">
                  <a:spcBef>
                    <a:spcPts val="1000"/>
                  </a:spcBef>
                  <a:buFont typeface="Wingdings" pitchFamily="2" charset="2"/>
                  <a:buChar char="à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lang="en-US" altLang="ko-KR" sz="40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8" name="Shape 284">
                <a:extLst>
                  <a:ext uri="{FF2B5EF4-FFF2-40B4-BE49-F238E27FC236}">
                    <a16:creationId xmlns:a16="http://schemas.microsoft.com/office/drawing/2014/main" id="{092DD059-7117-F24D-B5B9-F12397177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634" y="3557926"/>
                <a:ext cx="18017504" cy="10177145"/>
              </a:xfrm>
              <a:prstGeom prst="rect">
                <a:avLst/>
              </a:prstGeom>
              <a:blipFill>
                <a:blip r:embed="rId4"/>
                <a:stretch>
                  <a:fillRect l="-1972" t="-1746" r="-119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7B3E5DF6-9F39-6140-9A9C-5D577508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FF11EB10-E295-1646-9817-BA88E24433E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8F03553C-8F69-024A-9A30-FA9187ABD5FD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[Theory Session]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199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[</a:t>
            </a:r>
            <a:r>
              <a:rPr lang="ko-Kore-KR" altLang="en-US" b="1" dirty="0"/>
              <a:t>심화 학습</a:t>
            </a:r>
            <a:r>
              <a:rPr lang="en-US" altLang="ko-Kore-KR" b="1" dirty="0"/>
              <a:t>] </a:t>
            </a:r>
            <a:r>
              <a:rPr lang="ko-Kore-KR" altLang="en-US" b="1" dirty="0"/>
              <a:t>참고하면 좋은 자료들</a:t>
            </a:r>
            <a:endParaRPr lang="en-US" altLang="ko-Kore-KR" b="1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3" name="Shape 133">
            <a:extLst>
              <a:ext uri="{FF2B5EF4-FFF2-40B4-BE49-F238E27FC236}">
                <a16:creationId xmlns:a16="http://schemas.microsoft.com/office/drawing/2014/main" id="{D4D2B9D6-CDF6-164A-8190-40E63A25C33C}"/>
              </a:ext>
            </a:extLst>
          </p:cNvPr>
          <p:cNvSpPr/>
          <p:nvPr/>
        </p:nvSpPr>
        <p:spPr>
          <a:xfrm>
            <a:off x="1945562" y="2800822"/>
            <a:ext cx="17930070" cy="1064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800" dirty="0">
              <a:latin typeface="Spoqa Han Sans Neo" panose="020B0500000000000000" pitchFamily="34" charset="-128"/>
              <a:ea typeface="Spoqa Han Sans Neo" panose="020B0500000000000000" pitchFamily="34" charset="-128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Goodfellow, Ian,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Yoshua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Bengio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Aaron Courville. </a:t>
            </a:r>
            <a:r>
              <a:rPr lang="en" altLang="ko-Kore-KR" sz="2800" i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Deep learning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MIT press, 2016.</a:t>
            </a:r>
            <a:endParaRPr kumimoji="1" lang="en-US" altLang="ko-Kore-KR" sz="2800" dirty="0">
              <a:latin typeface="Spoqa Han Sans Neo" panose="020B0500000000000000" pitchFamily="34" charset="-128"/>
              <a:ea typeface="Spoqa Han Sans Neo" panose="020B0500000000000000" pitchFamily="34" charset="-128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600087" lvl="2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https://www.deeplearningbook.org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[Chapter 6]</a:t>
            </a:r>
          </a:p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Zhang, Aston, et al. "Dive into deep learning." </a:t>
            </a:r>
            <a:r>
              <a:rPr kumimoji="1" lang="en-US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arXiv:2106.11342 (2021). 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3-4</a:t>
            </a:r>
            <a:r>
              <a:rPr kumimoji="1"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장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https://d2l.ai/chapter_appendix-mathematics-for-deep-learning/index.html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한국어 링크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https://ko.d2l.ai/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번역 진행 중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endParaRPr kumimoji="1"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Activation function </a:t>
            </a:r>
            <a:r>
              <a:rPr kumimoji="1" lang="ko-Kore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관련 논문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Nwankpa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Chigozie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"Activation functions: Comparison of trends in practice and research for deep learning." </a:t>
            </a:r>
            <a:r>
              <a:rPr lang="en" altLang="ko-Kore-KR" sz="2400" i="1" dirty="0" err="1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arXiv</a:t>
            </a:r>
            <a:r>
              <a:rPr lang="en" altLang="ko-Kore-KR" sz="2400" i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preprint arXiv:1811.03378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(2018)  </a:t>
            </a:r>
            <a:r>
              <a:rPr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</a:t>
            </a:r>
            <a:r>
              <a:rPr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리뷰 논문</a:t>
            </a:r>
            <a:endParaRPr kumimoji="1"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Clevert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Djork-Arné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Thomas 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Unterthiner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Sepp 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Hochreiter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"Fast and accurate deep network learning by exponential linear units (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elus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)." 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arXiv:1511.07289 (2015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 – ELU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Nair, Vinod, and Geoffrey E. Hinton. "Rectified linear units improve restricted </a:t>
            </a:r>
            <a:r>
              <a:rPr kumimoji="1" lang="en-US" altLang="ko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boltzmann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machines." </a:t>
            </a:r>
            <a:r>
              <a:rPr kumimoji="1" lang="en-US" altLang="ko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Icml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2010. (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클래식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Glorot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Xavier, Antoine </a:t>
            </a:r>
            <a:r>
              <a:rPr kumimoji="1" lang="en-US" altLang="ko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Bordes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</a:t>
            </a:r>
            <a:r>
              <a:rPr kumimoji="1" lang="en-US" altLang="ko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Yoshua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Bengio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"Deep sparse rectifier neural networks." Proceedings of the fourteenth international conference on artificial intelligence and statistics. JMLR Workshop and Conference Proceedings, 2011. (</a:t>
            </a: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클래식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endParaRPr kumimoji="1" lang="en-US" altLang="ko-KR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0FD48D79-F8ED-DF48-BE54-5E477D822548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C0BC2264-1D70-2140-BAE0-685C57F6C1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278786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변형 함수 </a:t>
            </a:r>
            <a:r>
              <a:rPr lang="en-US" altLang="ko-Kore-KR" dirty="0"/>
              <a:t>(transformation function</a:t>
            </a:r>
            <a:r>
              <a:rPr lang="en-US" altLang="ko-KR" dirty="0"/>
              <a:t>)</a:t>
            </a:r>
            <a:r>
              <a:rPr lang="ko-KR" altLang="en-US" dirty="0"/>
              <a:t>의 선택 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C91018-B23D-0E41-81C3-79EFFDD4499A}"/>
              </a:ext>
            </a:extLst>
          </p:cNvPr>
          <p:cNvSpPr/>
          <p:nvPr/>
        </p:nvSpPr>
        <p:spPr>
          <a:xfrm>
            <a:off x="2160848" y="3777668"/>
            <a:ext cx="177352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ore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데이터의 </a:t>
            </a:r>
            <a:r>
              <a:rPr kumimoji="1" lang="ko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표현형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</a:t>
            </a:r>
            <a:r>
              <a:rPr kumimoji="1" lang="en-US" altLang="ko-Kore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representation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 </a:t>
            </a:r>
            <a:r>
              <a:rPr kumimoji="1" lang="ko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혹은 피처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(feature)</a:t>
            </a:r>
            <a:r>
              <a:rPr kumimoji="1" lang="ko-Kore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을 알기 위한 변형 함수</a:t>
            </a:r>
            <a:r>
              <a:rPr kumimoji="1" lang="en-US" altLang="ko-Kore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kumimoji="1" lang="en-US" altLang="ko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(transformation function)</a:t>
            </a:r>
            <a:r>
              <a:rPr kumimoji="1" lang="ko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</a:t>
            </a:r>
            <a:r>
              <a:rPr kumimoji="1" lang="ko-Kore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선택 방법</a:t>
            </a:r>
            <a:endParaRPr kumimoji="1" lang="en-US" altLang="ko-KR" sz="32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3200" dirty="0"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3200" dirty="0">
                <a:latin typeface="Helvetica" pitchFamily="2" charset="0"/>
              </a:rPr>
              <a:t>Remind!</a:t>
            </a:r>
          </a:p>
          <a:p>
            <a:pPr marL="285750" indent="-285750">
              <a:buFontTx/>
              <a:buChar char="-"/>
            </a:pPr>
            <a:endParaRPr kumimoji="1" lang="en-US" altLang="ko-KR" sz="3200" dirty="0">
              <a:latin typeface="Helvetica" pitchFamily="2" charset="0"/>
            </a:endParaRPr>
          </a:p>
          <a:p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3200" dirty="0">
              <a:latin typeface="Helvetica" pitchFamily="2" charset="0"/>
            </a:endParaRPr>
          </a:p>
        </p:txBody>
      </p:sp>
      <p:pic>
        <p:nvPicPr>
          <p:cNvPr id="10" name="Picture 2" descr="Theoretical Motivations for Deep Learning | Rinu Boney">
            <a:extLst>
              <a:ext uri="{FF2B5EF4-FFF2-40B4-BE49-F238E27FC236}">
                <a16:creationId xmlns:a16="http://schemas.microsoft.com/office/drawing/2014/main" id="{2E2F4F5B-121B-434A-9E6C-CC6EF2815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r="10951"/>
          <a:stretch/>
        </p:blipFill>
        <p:spPr bwMode="auto">
          <a:xfrm>
            <a:off x="8947842" y="4540200"/>
            <a:ext cx="5986385" cy="84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05C3A6-E9A2-7A41-9F25-47CBA030BDEB}"/>
              </a:ext>
            </a:extLst>
          </p:cNvPr>
          <p:cNvSpPr/>
          <p:nvPr/>
        </p:nvSpPr>
        <p:spPr>
          <a:xfrm>
            <a:off x="7990792" y="12986668"/>
            <a:ext cx="8400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et al.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Vol. 1. No. 2. Cambridge: MIT press, 2016.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592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비선형적 변형 </a:t>
            </a:r>
            <a:r>
              <a:rPr lang="en-US" altLang="ko-Kore-KR" dirty="0"/>
              <a:t>(n</a:t>
            </a:r>
            <a:r>
              <a:rPr lang="en-US" altLang="ko-KR" dirty="0"/>
              <a:t>on-linear transform)</a:t>
            </a:r>
            <a:r>
              <a:rPr lang="ko-KR" altLang="en-US" dirty="0"/>
              <a:t>이 왜 필요할까</a:t>
            </a:r>
            <a:r>
              <a:rPr lang="en-US" altLang="ko-KR" dirty="0"/>
              <a:t>?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78AD7A9-6179-2842-BEFF-853AB9DF7B64}"/>
              </a:ext>
            </a:extLst>
          </p:cNvPr>
          <p:cNvCxnSpPr>
            <a:cxnSpLocks/>
          </p:cNvCxnSpPr>
          <p:nvPr/>
        </p:nvCxnSpPr>
        <p:spPr>
          <a:xfrm flipV="1">
            <a:off x="9043087" y="4547960"/>
            <a:ext cx="0" cy="52742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75B0802-EC6F-3B49-81EA-E585567C0A77}"/>
              </a:ext>
            </a:extLst>
          </p:cNvPr>
          <p:cNvCxnSpPr>
            <a:cxnSpLocks/>
          </p:cNvCxnSpPr>
          <p:nvPr/>
        </p:nvCxnSpPr>
        <p:spPr>
          <a:xfrm flipV="1">
            <a:off x="7668668" y="8486557"/>
            <a:ext cx="5710602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D323C372-CE59-DA42-8ADE-99E5F402623D}"/>
              </a:ext>
            </a:extLst>
          </p:cNvPr>
          <p:cNvSpPr/>
          <p:nvPr/>
        </p:nvSpPr>
        <p:spPr>
          <a:xfrm>
            <a:off x="11382175" y="5734361"/>
            <a:ext cx="492436" cy="4924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756166-A21A-4C41-862F-4AEB9C3B1D95}"/>
              </a:ext>
            </a:extLst>
          </p:cNvPr>
          <p:cNvSpPr/>
          <p:nvPr/>
        </p:nvSpPr>
        <p:spPr>
          <a:xfrm>
            <a:off x="11382176" y="8240337"/>
            <a:ext cx="492436" cy="4924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6" name="십자형[C] 25">
            <a:extLst>
              <a:ext uri="{FF2B5EF4-FFF2-40B4-BE49-F238E27FC236}">
                <a16:creationId xmlns:a16="http://schemas.microsoft.com/office/drawing/2014/main" id="{1867E981-EB1B-754C-9053-42777F25B882}"/>
              </a:ext>
            </a:extLst>
          </p:cNvPr>
          <p:cNvSpPr/>
          <p:nvPr/>
        </p:nvSpPr>
        <p:spPr>
          <a:xfrm rot="2700000">
            <a:off x="8714664" y="8158132"/>
            <a:ext cx="656845" cy="65684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47649A8-D505-7146-857B-EF29158334E4}"/>
              </a:ext>
            </a:extLst>
          </p:cNvPr>
          <p:cNvCxnSpPr>
            <a:cxnSpLocks/>
          </p:cNvCxnSpPr>
          <p:nvPr/>
        </p:nvCxnSpPr>
        <p:spPr>
          <a:xfrm flipV="1">
            <a:off x="2938293" y="4547959"/>
            <a:ext cx="0" cy="52742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611C1A-021C-BB4D-8B1A-A9397A51C6B0}"/>
              </a:ext>
            </a:extLst>
          </p:cNvPr>
          <p:cNvCxnSpPr>
            <a:cxnSpLocks/>
          </p:cNvCxnSpPr>
          <p:nvPr/>
        </p:nvCxnSpPr>
        <p:spPr>
          <a:xfrm flipV="1">
            <a:off x="1563875" y="8486555"/>
            <a:ext cx="5710602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18822E2-F217-BD42-8CA3-EEC65DFF4974}"/>
              </a:ext>
            </a:extLst>
          </p:cNvPr>
          <p:cNvSpPr/>
          <p:nvPr/>
        </p:nvSpPr>
        <p:spPr>
          <a:xfrm>
            <a:off x="5277383" y="5734361"/>
            <a:ext cx="492436" cy="4924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0" name="십자형[C] 29">
            <a:extLst>
              <a:ext uri="{FF2B5EF4-FFF2-40B4-BE49-F238E27FC236}">
                <a16:creationId xmlns:a16="http://schemas.microsoft.com/office/drawing/2014/main" id="{66CC59EA-D560-E342-BBDB-334743AA87EB}"/>
              </a:ext>
            </a:extLst>
          </p:cNvPr>
          <p:cNvSpPr/>
          <p:nvPr/>
        </p:nvSpPr>
        <p:spPr>
          <a:xfrm rot="2700000">
            <a:off x="5195178" y="8158131"/>
            <a:ext cx="656845" cy="65684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1" name="십자형[C] 30">
            <a:extLst>
              <a:ext uri="{FF2B5EF4-FFF2-40B4-BE49-F238E27FC236}">
                <a16:creationId xmlns:a16="http://schemas.microsoft.com/office/drawing/2014/main" id="{5F59D78C-0606-F84C-97F8-8BC967AEC965}"/>
              </a:ext>
            </a:extLst>
          </p:cNvPr>
          <p:cNvSpPr/>
          <p:nvPr/>
        </p:nvSpPr>
        <p:spPr>
          <a:xfrm rot="2700000">
            <a:off x="2609871" y="8158131"/>
            <a:ext cx="656845" cy="65684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8115A1C-F595-B848-8C2B-0CD9D5D0EF91}"/>
              </a:ext>
            </a:extLst>
          </p:cNvPr>
          <p:cNvCxnSpPr>
            <a:cxnSpLocks/>
          </p:cNvCxnSpPr>
          <p:nvPr/>
        </p:nvCxnSpPr>
        <p:spPr>
          <a:xfrm flipH="1" flipV="1">
            <a:off x="3167600" y="4547959"/>
            <a:ext cx="3800162" cy="428174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EBF9311-43BF-B641-877D-D211F5B71A1F}"/>
              </a:ext>
            </a:extLst>
          </p:cNvPr>
          <p:cNvCxnSpPr>
            <a:cxnSpLocks/>
          </p:cNvCxnSpPr>
          <p:nvPr/>
        </p:nvCxnSpPr>
        <p:spPr>
          <a:xfrm>
            <a:off x="7886717" y="6226797"/>
            <a:ext cx="3563812" cy="35954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E5B3DC4C-A2FA-384D-8D75-A1E94F30B93F}"/>
              </a:ext>
            </a:extLst>
          </p:cNvPr>
          <p:cNvCxnSpPr>
            <a:cxnSpLocks/>
          </p:cNvCxnSpPr>
          <p:nvPr/>
        </p:nvCxnSpPr>
        <p:spPr>
          <a:xfrm flipH="1">
            <a:off x="2617583" y="10402991"/>
            <a:ext cx="110601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6169B3-C34D-374B-9126-BAFAF6CD5311}"/>
              </a:ext>
            </a:extLst>
          </p:cNvPr>
          <p:cNvSpPr txBox="1"/>
          <p:nvPr/>
        </p:nvSpPr>
        <p:spPr>
          <a:xfrm>
            <a:off x="4079721" y="10165395"/>
            <a:ext cx="4743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Possible decision boundary</a:t>
            </a:r>
            <a:endParaRPr kumimoji="1" lang="ko-KR" altLang="en-US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EF4BF9-DB61-0145-8080-9545763D978E}"/>
              </a:ext>
            </a:extLst>
          </p:cNvPr>
          <p:cNvSpPr txBox="1"/>
          <p:nvPr/>
        </p:nvSpPr>
        <p:spPr>
          <a:xfrm>
            <a:off x="2525366" y="3689648"/>
            <a:ext cx="446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a. AND: Linearly separable</a:t>
            </a:r>
            <a:endParaRPr kumimoji="1" lang="ko-KR" altLang="en-US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CFFD7E-6A0E-8244-8624-43D4EFF3AD80}"/>
              </a:ext>
            </a:extLst>
          </p:cNvPr>
          <p:cNvSpPr txBox="1"/>
          <p:nvPr/>
        </p:nvSpPr>
        <p:spPr>
          <a:xfrm>
            <a:off x="8644082" y="3689648"/>
            <a:ext cx="426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b. OR: Linearly separable</a:t>
            </a:r>
            <a:endParaRPr kumimoji="1" lang="ko-KR" altLang="en-US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03B251-023A-6F46-BF66-5C64627AD8CA}"/>
              </a:ext>
            </a:extLst>
          </p:cNvPr>
          <p:cNvSpPr/>
          <p:nvPr/>
        </p:nvSpPr>
        <p:spPr>
          <a:xfrm>
            <a:off x="8772841" y="5734361"/>
            <a:ext cx="492436" cy="4924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6A2C6-64F8-8640-AC87-774B186254BE}"/>
              </a:ext>
            </a:extLst>
          </p:cNvPr>
          <p:cNvSpPr txBox="1"/>
          <p:nvPr/>
        </p:nvSpPr>
        <p:spPr>
          <a:xfrm>
            <a:off x="8213763" y="8953732"/>
            <a:ext cx="399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endParaRPr kumimoji="1" lang="ko-KR" altLang="en-US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0950D2-6EF2-3B4F-90DA-72912D5136B0}"/>
              </a:ext>
            </a:extLst>
          </p:cNvPr>
          <p:cNvSpPr txBox="1"/>
          <p:nvPr/>
        </p:nvSpPr>
        <p:spPr>
          <a:xfrm>
            <a:off x="11383993" y="8953732"/>
            <a:ext cx="399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endParaRPr kumimoji="1" lang="ko-KR" altLang="en-US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B8A1F1-07F7-2348-9B89-ED80625F743E}"/>
              </a:ext>
            </a:extLst>
          </p:cNvPr>
          <p:cNvSpPr txBox="1"/>
          <p:nvPr/>
        </p:nvSpPr>
        <p:spPr>
          <a:xfrm>
            <a:off x="8208962" y="5677094"/>
            <a:ext cx="399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endParaRPr kumimoji="1" lang="ko-KR" altLang="en-US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9" name="십자형[C] 48">
            <a:extLst>
              <a:ext uri="{FF2B5EF4-FFF2-40B4-BE49-F238E27FC236}">
                <a16:creationId xmlns:a16="http://schemas.microsoft.com/office/drawing/2014/main" id="{B4D5D310-8945-3143-B9B4-3B56A854184D}"/>
              </a:ext>
            </a:extLst>
          </p:cNvPr>
          <p:cNvSpPr/>
          <p:nvPr/>
        </p:nvSpPr>
        <p:spPr>
          <a:xfrm rot="2700000">
            <a:off x="2609871" y="5694779"/>
            <a:ext cx="656845" cy="65684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D2D288-16BF-A245-928A-16BB0ED9279F}"/>
              </a:ext>
            </a:extLst>
          </p:cNvPr>
          <p:cNvSpPr txBox="1"/>
          <p:nvPr/>
        </p:nvSpPr>
        <p:spPr>
          <a:xfrm>
            <a:off x="2084968" y="8951014"/>
            <a:ext cx="399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endParaRPr kumimoji="1" lang="ko-KR" altLang="en-US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81EE3C-3CA6-CC4F-A8E9-42C7DA1A89CF}"/>
              </a:ext>
            </a:extLst>
          </p:cNvPr>
          <p:cNvSpPr txBox="1"/>
          <p:nvPr/>
        </p:nvSpPr>
        <p:spPr>
          <a:xfrm>
            <a:off x="5255199" y="8951014"/>
            <a:ext cx="399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endParaRPr kumimoji="1" lang="ko-KR" altLang="en-US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2654F9-0DE4-034D-AB86-61574756950E}"/>
              </a:ext>
            </a:extLst>
          </p:cNvPr>
          <p:cNvSpPr txBox="1"/>
          <p:nvPr/>
        </p:nvSpPr>
        <p:spPr>
          <a:xfrm>
            <a:off x="2080168" y="5674376"/>
            <a:ext cx="399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endParaRPr kumimoji="1" lang="ko-KR" altLang="en-US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772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비선형적 변형 </a:t>
            </a:r>
            <a:r>
              <a:rPr lang="en-US" altLang="ko-Kore-KR" dirty="0"/>
              <a:t>(n</a:t>
            </a:r>
            <a:r>
              <a:rPr lang="en-US" altLang="ko-KR" dirty="0"/>
              <a:t>on-linear transform)</a:t>
            </a:r>
            <a:r>
              <a:rPr lang="ko-KR" altLang="en-US" dirty="0"/>
              <a:t>이 왜 필요할까</a:t>
            </a:r>
            <a:r>
              <a:rPr lang="en-US" altLang="ko-KR" dirty="0"/>
              <a:t>?</a:t>
            </a:r>
            <a:endParaRPr lang="en-US" altLang="ko-Kore-KR" dirty="0"/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298C48-DDA6-7249-8950-26540F9A6C71}"/>
              </a:ext>
            </a:extLst>
          </p:cNvPr>
          <p:cNvGrpSpPr/>
          <p:nvPr/>
        </p:nvGrpSpPr>
        <p:grpSpPr>
          <a:xfrm>
            <a:off x="1563875" y="3689648"/>
            <a:ext cx="17881256" cy="6998967"/>
            <a:chOff x="3383525" y="7050988"/>
            <a:chExt cx="11896420" cy="4656421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027224E-70C8-B24E-ACF4-9B20BC05A9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85942" y="7622023"/>
              <a:ext cx="0" cy="3508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9D2160D-288A-9943-9727-BFA887DFE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1540" y="10242376"/>
              <a:ext cx="37992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34B1FB-481E-584E-8BCE-C9F330E122D3}"/>
                </a:ext>
              </a:extLst>
            </p:cNvPr>
            <p:cNvSpPr/>
            <p:nvPr/>
          </p:nvSpPr>
          <p:spPr>
            <a:xfrm>
              <a:off x="12212870" y="8411338"/>
              <a:ext cx="327618" cy="3276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88F3E0-8E63-EE4A-821E-46C8D47A3A10}"/>
                </a:ext>
              </a:extLst>
            </p:cNvPr>
            <p:cNvSpPr/>
            <p:nvPr/>
          </p:nvSpPr>
          <p:spPr>
            <a:xfrm>
              <a:off x="13942141" y="10078566"/>
              <a:ext cx="327618" cy="3276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16" name="십자형[C] 15">
              <a:extLst>
                <a:ext uri="{FF2B5EF4-FFF2-40B4-BE49-F238E27FC236}">
                  <a16:creationId xmlns:a16="http://schemas.microsoft.com/office/drawing/2014/main" id="{51905CD6-41F6-3942-A76E-2E3DBBCF1B99}"/>
                </a:ext>
              </a:extLst>
            </p:cNvPr>
            <p:cNvSpPr/>
            <p:nvPr/>
          </p:nvSpPr>
          <p:spPr>
            <a:xfrm rot="2700000">
              <a:off x="13887450" y="8356646"/>
              <a:ext cx="437000" cy="437000"/>
            </a:xfrm>
            <a:prstGeom prst="plus">
              <a:avLst>
                <a:gd name="adj" fmla="val 3611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17" name="십자형[C] 16">
              <a:extLst>
                <a:ext uri="{FF2B5EF4-FFF2-40B4-BE49-F238E27FC236}">
                  <a16:creationId xmlns:a16="http://schemas.microsoft.com/office/drawing/2014/main" id="{2C4DA7EE-3C05-5D45-8384-BBF44F103D1D}"/>
                </a:ext>
              </a:extLst>
            </p:cNvPr>
            <p:cNvSpPr/>
            <p:nvPr/>
          </p:nvSpPr>
          <p:spPr>
            <a:xfrm rot="2700000">
              <a:off x="12167442" y="10023875"/>
              <a:ext cx="437000" cy="437000"/>
            </a:xfrm>
            <a:prstGeom prst="plus">
              <a:avLst>
                <a:gd name="adj" fmla="val 3611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78AD7A9-6179-2842-BEFF-853AB9DF7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9453" y="7622024"/>
              <a:ext cx="0" cy="3508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75B0802-EC6F-3B49-81EA-E585567C0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5051" y="10242377"/>
              <a:ext cx="37992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23C372-CE59-DA42-8ADE-99E5F402623D}"/>
                </a:ext>
              </a:extLst>
            </p:cNvPr>
            <p:cNvSpPr/>
            <p:nvPr/>
          </p:nvSpPr>
          <p:spPr>
            <a:xfrm>
              <a:off x="9915651" y="8411338"/>
              <a:ext cx="327618" cy="3276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0756166-A21A-4C41-862F-4AEB9C3B1D95}"/>
                </a:ext>
              </a:extLst>
            </p:cNvPr>
            <p:cNvSpPr/>
            <p:nvPr/>
          </p:nvSpPr>
          <p:spPr>
            <a:xfrm>
              <a:off x="9915652" y="10078567"/>
              <a:ext cx="327618" cy="3276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26" name="십자형[C] 25">
              <a:extLst>
                <a:ext uri="{FF2B5EF4-FFF2-40B4-BE49-F238E27FC236}">
                  <a16:creationId xmlns:a16="http://schemas.microsoft.com/office/drawing/2014/main" id="{1867E981-EB1B-754C-9053-42777F25B882}"/>
                </a:ext>
              </a:extLst>
            </p:cNvPr>
            <p:cNvSpPr/>
            <p:nvPr/>
          </p:nvSpPr>
          <p:spPr>
            <a:xfrm rot="2700000">
              <a:off x="8140953" y="10023876"/>
              <a:ext cx="437000" cy="437000"/>
            </a:xfrm>
            <a:prstGeom prst="plus">
              <a:avLst>
                <a:gd name="adj" fmla="val 3611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47649A8-D505-7146-857B-EF2915833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7927" y="7622023"/>
              <a:ext cx="0" cy="3508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2611C1A-021C-BB4D-8B1A-A9397A51C6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3525" y="10242376"/>
              <a:ext cx="37992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18822E2-F217-BD42-8CA3-EEC65DFF4974}"/>
                </a:ext>
              </a:extLst>
            </p:cNvPr>
            <p:cNvSpPr/>
            <p:nvPr/>
          </p:nvSpPr>
          <p:spPr>
            <a:xfrm>
              <a:off x="5854126" y="8411338"/>
              <a:ext cx="327618" cy="3276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30" name="십자형[C] 29">
              <a:extLst>
                <a:ext uri="{FF2B5EF4-FFF2-40B4-BE49-F238E27FC236}">
                  <a16:creationId xmlns:a16="http://schemas.microsoft.com/office/drawing/2014/main" id="{66CC59EA-D560-E342-BBDB-334743AA87EB}"/>
                </a:ext>
              </a:extLst>
            </p:cNvPr>
            <p:cNvSpPr/>
            <p:nvPr/>
          </p:nvSpPr>
          <p:spPr>
            <a:xfrm rot="2700000">
              <a:off x="5799435" y="10023875"/>
              <a:ext cx="437000" cy="437000"/>
            </a:xfrm>
            <a:prstGeom prst="plus">
              <a:avLst>
                <a:gd name="adj" fmla="val 3611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31" name="십자형[C] 30">
              <a:extLst>
                <a:ext uri="{FF2B5EF4-FFF2-40B4-BE49-F238E27FC236}">
                  <a16:creationId xmlns:a16="http://schemas.microsoft.com/office/drawing/2014/main" id="{5F59D78C-0606-F84C-97F8-8BC967AEC965}"/>
                </a:ext>
              </a:extLst>
            </p:cNvPr>
            <p:cNvSpPr/>
            <p:nvPr/>
          </p:nvSpPr>
          <p:spPr>
            <a:xfrm rot="2700000">
              <a:off x="4079427" y="10023875"/>
              <a:ext cx="437000" cy="437000"/>
            </a:xfrm>
            <a:prstGeom prst="plus">
              <a:avLst>
                <a:gd name="adj" fmla="val 3611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E8115A1C-F595-B848-8C2B-0CD9D5D0EF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0485" y="7622023"/>
              <a:ext cx="2528252" cy="284865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EBF9311-43BF-B641-877D-D211F5B71A1F}"/>
                </a:ext>
              </a:extLst>
            </p:cNvPr>
            <p:cNvCxnSpPr>
              <a:cxnSpLocks/>
            </p:cNvCxnSpPr>
            <p:nvPr/>
          </p:nvCxnSpPr>
          <p:spPr>
            <a:xfrm>
              <a:off x="7590119" y="8738956"/>
              <a:ext cx="2371008" cy="23920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E5B3DC4C-A2FA-384D-8D75-A1E94F30B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558" y="11517383"/>
              <a:ext cx="73583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6169B3-C34D-374B-9126-BAFAF6CD5311}"/>
                </a:ext>
              </a:extLst>
            </p:cNvPr>
            <p:cNvSpPr txBox="1"/>
            <p:nvPr/>
          </p:nvSpPr>
          <p:spPr>
            <a:xfrm>
              <a:off x="5057320" y="11359310"/>
              <a:ext cx="3155926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Possible decision boundary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EF4BF9-DB61-0145-8080-9545763D978E}"/>
                </a:ext>
              </a:extLst>
            </p:cNvPr>
            <p:cNvSpPr txBox="1"/>
            <p:nvPr/>
          </p:nvSpPr>
          <p:spPr>
            <a:xfrm>
              <a:off x="4023206" y="7050988"/>
              <a:ext cx="2970103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a. AND: Linearly separable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CFFD7E-6A0E-8244-8624-43D4EFF3AD80}"/>
                </a:ext>
              </a:extLst>
            </p:cNvPr>
            <p:cNvSpPr txBox="1"/>
            <p:nvPr/>
          </p:nvSpPr>
          <p:spPr>
            <a:xfrm>
              <a:off x="8093995" y="7050988"/>
              <a:ext cx="2837050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b. OR: Linearly separable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5FF50-D513-5744-BFAB-6CDCE9C8BA2A}"/>
                </a:ext>
              </a:extLst>
            </p:cNvPr>
            <p:cNvSpPr txBox="1"/>
            <p:nvPr/>
          </p:nvSpPr>
          <p:spPr>
            <a:xfrm>
              <a:off x="12111221" y="7050988"/>
              <a:ext cx="3168724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c. XOR: Linearly inseparable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A65C59-52FD-1747-89BB-FDF1B0E394AF}"/>
                </a:ext>
              </a:extLst>
            </p:cNvPr>
            <p:cNvSpPr txBox="1"/>
            <p:nvPr/>
          </p:nvSpPr>
          <p:spPr>
            <a:xfrm>
              <a:off x="11829286" y="10551381"/>
              <a:ext cx="265767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0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FB93FF-2C49-B64D-B190-F1A07E420328}"/>
                </a:ext>
              </a:extLst>
            </p:cNvPr>
            <p:cNvSpPr txBox="1"/>
            <p:nvPr/>
          </p:nvSpPr>
          <p:spPr>
            <a:xfrm>
              <a:off x="13938444" y="10551381"/>
              <a:ext cx="265767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1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922210-F705-2547-910F-0B477345FD62}"/>
                </a:ext>
              </a:extLst>
            </p:cNvPr>
            <p:cNvSpPr txBox="1"/>
            <p:nvPr/>
          </p:nvSpPr>
          <p:spPr>
            <a:xfrm>
              <a:off x="11826092" y="8371430"/>
              <a:ext cx="265767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1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B03B251-023A-6F46-BF66-5C64627AD8CA}"/>
                </a:ext>
              </a:extLst>
            </p:cNvPr>
            <p:cNvSpPr/>
            <p:nvPr/>
          </p:nvSpPr>
          <p:spPr>
            <a:xfrm>
              <a:off x="8179658" y="8411338"/>
              <a:ext cx="327618" cy="3276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46A2C6-64F8-8640-AC87-774B186254BE}"/>
                </a:ext>
              </a:extLst>
            </p:cNvPr>
            <p:cNvSpPr txBox="1"/>
            <p:nvPr/>
          </p:nvSpPr>
          <p:spPr>
            <a:xfrm>
              <a:off x="7807703" y="10553189"/>
              <a:ext cx="265767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0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0950D2-6EF2-3B4F-90DA-72912D5136B0}"/>
                </a:ext>
              </a:extLst>
            </p:cNvPr>
            <p:cNvSpPr txBox="1"/>
            <p:nvPr/>
          </p:nvSpPr>
          <p:spPr>
            <a:xfrm>
              <a:off x="9916861" y="10553189"/>
              <a:ext cx="265767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1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B8A1F1-07F7-2348-9B89-ED80625F743E}"/>
                </a:ext>
              </a:extLst>
            </p:cNvPr>
            <p:cNvSpPr txBox="1"/>
            <p:nvPr/>
          </p:nvSpPr>
          <p:spPr>
            <a:xfrm>
              <a:off x="7804509" y="8373238"/>
              <a:ext cx="265767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1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49" name="십자형[C] 48">
              <a:extLst>
                <a:ext uri="{FF2B5EF4-FFF2-40B4-BE49-F238E27FC236}">
                  <a16:creationId xmlns:a16="http://schemas.microsoft.com/office/drawing/2014/main" id="{B4D5D310-8945-3143-B9B4-3B56A854184D}"/>
                </a:ext>
              </a:extLst>
            </p:cNvPr>
            <p:cNvSpPr/>
            <p:nvPr/>
          </p:nvSpPr>
          <p:spPr>
            <a:xfrm rot="2700000">
              <a:off x="4079427" y="8385004"/>
              <a:ext cx="437000" cy="437000"/>
            </a:xfrm>
            <a:prstGeom prst="plus">
              <a:avLst>
                <a:gd name="adj" fmla="val 3611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D2D288-16BF-A245-928A-16BB0ED9279F}"/>
                </a:ext>
              </a:extLst>
            </p:cNvPr>
            <p:cNvSpPr txBox="1"/>
            <p:nvPr/>
          </p:nvSpPr>
          <p:spPr>
            <a:xfrm>
              <a:off x="3730209" y="10551381"/>
              <a:ext cx="265767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0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81EE3C-3CA6-CC4F-A8E9-42C7DA1A89CF}"/>
                </a:ext>
              </a:extLst>
            </p:cNvPr>
            <p:cNvSpPr txBox="1"/>
            <p:nvPr/>
          </p:nvSpPr>
          <p:spPr>
            <a:xfrm>
              <a:off x="5839367" y="10551381"/>
              <a:ext cx="265767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1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2654F9-0DE4-034D-AB86-61574756950E}"/>
                </a:ext>
              </a:extLst>
            </p:cNvPr>
            <p:cNvSpPr txBox="1"/>
            <p:nvPr/>
          </p:nvSpPr>
          <p:spPr>
            <a:xfrm>
              <a:off x="3727015" y="8371430"/>
              <a:ext cx="265767" cy="348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1</a:t>
              </a:r>
              <a:endParaRPr kumimoji="1" lang="ko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56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3803512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비선형적 변형 </a:t>
            </a:r>
            <a:r>
              <a:rPr lang="en-US" altLang="ko-Kore-KR" dirty="0"/>
              <a:t>(n</a:t>
            </a:r>
            <a:r>
              <a:rPr lang="en-US" altLang="ko-KR" dirty="0"/>
              <a:t>on-linear transform)</a:t>
            </a:r>
            <a:r>
              <a:rPr lang="ko-KR" altLang="en-US" dirty="0"/>
              <a:t>이 왜 필요할까</a:t>
            </a:r>
            <a:r>
              <a:rPr lang="en-US" altLang="ko-KR" dirty="0"/>
              <a:t>?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ym typeface="Wingdings" pitchFamily="2" charset="2"/>
              </a:rPr>
              <a:t> </a:t>
            </a:r>
            <a:r>
              <a:rPr lang="ko-Kore-KR" altLang="en-US" dirty="0">
                <a:sym typeface="Wingdings" pitchFamily="2" charset="2"/>
              </a:rPr>
              <a:t>해석</a:t>
            </a:r>
            <a:r>
              <a:rPr lang="en-US" altLang="ko-Kore-KR" dirty="0">
                <a:sym typeface="Wingdings" pitchFamily="2" charset="2"/>
              </a:rPr>
              <a:t>: </a:t>
            </a:r>
            <a:r>
              <a:rPr lang="en" altLang="ko-Kore-KR" sz="3000" b="1" dirty="0" err="1">
                <a:sym typeface="SpoqaHanSans-Bold"/>
              </a:rPr>
              <a:t>Vapnik-Chervonekis</a:t>
            </a:r>
            <a:r>
              <a:rPr lang="en" altLang="ko-Kore-KR" sz="3000" b="1" dirty="0">
                <a:sym typeface="SpoqaHanSans-Bold"/>
              </a:rPr>
              <a:t> Dimension (VC </a:t>
            </a:r>
            <a:r>
              <a:rPr lang="ko-Kore-KR" altLang="en-US" sz="3000" b="1" dirty="0">
                <a:sym typeface="SpoqaHanSans-Bold"/>
              </a:rPr>
              <a:t>차원</a:t>
            </a:r>
            <a:r>
              <a:rPr lang="en-US" altLang="ko-Kore-KR" sz="3000" b="1" dirty="0">
                <a:sym typeface="SpoqaHanSans-Bold"/>
              </a:rPr>
              <a:t>; VC-</a:t>
            </a:r>
            <a:r>
              <a:rPr lang="en" altLang="ko-Kore-KR" sz="3000" b="1" dirty="0">
                <a:sym typeface="SpoqaHanSans-Bold"/>
              </a:rPr>
              <a:t>dimension)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A9F398-4721-B045-95C1-751BC8C12222}"/>
              </a:ext>
            </a:extLst>
          </p:cNvPr>
          <p:cNvSpPr/>
          <p:nvPr/>
        </p:nvSpPr>
        <p:spPr>
          <a:xfrm>
            <a:off x="2182094" y="3689648"/>
            <a:ext cx="183226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3200" dirty="0">
                <a:solidFill>
                  <a:srgbClr val="000000"/>
                </a:solidFill>
                <a:latin typeface="Roboto" panose="02000000000000000000" pitchFamily="2" charset="0"/>
              </a:rPr>
              <a:t>VC(H) = H</a:t>
            </a:r>
            <a:r>
              <a:rPr lang="ko-KR" altLang="en-US" sz="3200" dirty="0">
                <a:solidFill>
                  <a:srgbClr val="000000"/>
                </a:solidFill>
                <a:latin typeface="Roboto" panose="02000000000000000000" pitchFamily="2" charset="0"/>
              </a:rPr>
              <a:t>라는 분류기</a:t>
            </a:r>
            <a:r>
              <a:rPr lang="en-US" altLang="ko-KR" sz="3200" dirty="0">
                <a:solidFill>
                  <a:srgbClr val="000000"/>
                </a:solidFill>
                <a:latin typeface="Roboto" panose="02000000000000000000" pitchFamily="2" charset="0"/>
              </a:rPr>
              <a:t>(</a:t>
            </a:r>
            <a:r>
              <a:rPr lang="ko-KR" altLang="en-US" sz="3200" dirty="0">
                <a:solidFill>
                  <a:srgbClr val="000000"/>
                </a:solidFill>
                <a:latin typeface="Roboto" panose="02000000000000000000" pitchFamily="2" charset="0"/>
              </a:rPr>
              <a:t>정확히는 </a:t>
            </a:r>
            <a:r>
              <a:rPr lang="en-US" altLang="ko-KR" sz="3200" dirty="0">
                <a:solidFill>
                  <a:srgbClr val="000000"/>
                </a:solidFill>
                <a:latin typeface="Roboto" panose="02000000000000000000" pitchFamily="2" charset="0"/>
              </a:rPr>
              <a:t>hypothesis set)</a:t>
            </a:r>
            <a:r>
              <a:rPr lang="ko-KR" altLang="en-US" sz="3200" dirty="0">
                <a:solidFill>
                  <a:srgbClr val="000000"/>
                </a:solidFill>
                <a:latin typeface="Roboto" panose="02000000000000000000" pitchFamily="2" charset="0"/>
              </a:rPr>
              <a:t>에 의해서 최대로 부술</a:t>
            </a:r>
            <a:r>
              <a:rPr lang="en-US" altLang="ko-KR" sz="3200" dirty="0">
                <a:solidFill>
                  <a:srgbClr val="000000"/>
                </a:solidFill>
                <a:latin typeface="Roboto" panose="02000000000000000000" pitchFamily="2" charset="0"/>
              </a:rPr>
              <a:t>(</a:t>
            </a:r>
            <a:r>
              <a:rPr lang="en" altLang="ko-Kore-KR" sz="3200" dirty="0">
                <a:solidFill>
                  <a:srgbClr val="000000"/>
                </a:solidFill>
                <a:latin typeface="Roboto" panose="02000000000000000000" pitchFamily="2" charset="0"/>
              </a:rPr>
              <a:t>shatter) </a:t>
            </a:r>
            <a:r>
              <a:rPr lang="ko-KR" altLang="en-US" sz="3200" dirty="0">
                <a:solidFill>
                  <a:srgbClr val="000000"/>
                </a:solidFill>
                <a:latin typeface="Roboto" panose="02000000000000000000" pitchFamily="2" charset="0"/>
              </a:rPr>
              <a:t>수 있는 </a:t>
            </a:r>
            <a:r>
              <a:rPr lang="en" altLang="ko-Kore-KR" sz="3200" dirty="0">
                <a:solidFill>
                  <a:srgbClr val="000000"/>
                </a:solidFill>
                <a:latin typeface="Roboto" panose="02000000000000000000" pitchFamily="2" charset="0"/>
              </a:rPr>
              <a:t>point</a:t>
            </a:r>
            <a:r>
              <a:rPr lang="ko-KR" altLang="en-US" sz="3200" dirty="0">
                <a:solidFill>
                  <a:srgbClr val="000000"/>
                </a:solidFill>
                <a:latin typeface="Roboto" panose="02000000000000000000" pitchFamily="2" charset="0"/>
              </a:rPr>
              <a:t>의</a:t>
            </a:r>
            <a:r>
              <a:rPr lang="en-US" altLang="ko-KR" sz="3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Roboto" panose="02000000000000000000" pitchFamily="2" charset="0"/>
              </a:rPr>
              <a:t>수</a:t>
            </a:r>
            <a:endParaRPr lang="ko-Kore-KR" altLang="en-US" sz="32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7E15235-9ECF-8F45-8484-59CA2A8E18C6}"/>
              </a:ext>
            </a:extLst>
          </p:cNvPr>
          <p:cNvCxnSpPr>
            <a:cxnSpLocks/>
          </p:cNvCxnSpPr>
          <p:nvPr/>
        </p:nvCxnSpPr>
        <p:spPr>
          <a:xfrm flipV="1">
            <a:off x="17018459" y="5601781"/>
            <a:ext cx="0" cy="3153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FCE469A-3AD2-4348-8F32-C30B61792B31}"/>
              </a:ext>
            </a:extLst>
          </p:cNvPr>
          <p:cNvCxnSpPr>
            <a:cxnSpLocks/>
          </p:cNvCxnSpPr>
          <p:nvPr/>
        </p:nvCxnSpPr>
        <p:spPr>
          <a:xfrm flipV="1">
            <a:off x="16196680" y="7956710"/>
            <a:ext cx="34144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7FA37ECB-19A7-6B4B-8CAE-6BA68A4F9E5E}"/>
              </a:ext>
            </a:extLst>
          </p:cNvPr>
          <p:cNvSpPr/>
          <p:nvPr/>
        </p:nvSpPr>
        <p:spPr>
          <a:xfrm>
            <a:off x="16862918" y="6311144"/>
            <a:ext cx="294433" cy="2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FF26320-9C4F-B845-B612-799269AB73BC}"/>
              </a:ext>
            </a:extLst>
          </p:cNvPr>
          <p:cNvSpPr/>
          <p:nvPr/>
        </p:nvSpPr>
        <p:spPr>
          <a:xfrm>
            <a:off x="18417026" y="7809493"/>
            <a:ext cx="294433" cy="2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58" name="십자형[C] 57">
            <a:extLst>
              <a:ext uri="{FF2B5EF4-FFF2-40B4-BE49-F238E27FC236}">
                <a16:creationId xmlns:a16="http://schemas.microsoft.com/office/drawing/2014/main" id="{9E67A723-0A22-254C-B636-B80FD94E2168}"/>
              </a:ext>
            </a:extLst>
          </p:cNvPr>
          <p:cNvSpPr/>
          <p:nvPr/>
        </p:nvSpPr>
        <p:spPr>
          <a:xfrm rot="2700000">
            <a:off x="18367874" y="6261992"/>
            <a:ext cx="392735" cy="39273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59" name="십자형[C] 58">
            <a:extLst>
              <a:ext uri="{FF2B5EF4-FFF2-40B4-BE49-F238E27FC236}">
                <a16:creationId xmlns:a16="http://schemas.microsoft.com/office/drawing/2014/main" id="{04ACD0FE-58D8-D948-8168-C95178F8FE11}"/>
              </a:ext>
            </a:extLst>
          </p:cNvPr>
          <p:cNvSpPr/>
          <p:nvPr/>
        </p:nvSpPr>
        <p:spPr>
          <a:xfrm rot="2700000">
            <a:off x="16822091" y="7760342"/>
            <a:ext cx="392735" cy="39273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6023347-C6C6-F84D-8C4C-604463477360}"/>
              </a:ext>
            </a:extLst>
          </p:cNvPr>
          <p:cNvCxnSpPr>
            <a:cxnSpLocks/>
          </p:cNvCxnSpPr>
          <p:nvPr/>
        </p:nvCxnSpPr>
        <p:spPr>
          <a:xfrm flipV="1">
            <a:off x="13399826" y="5601782"/>
            <a:ext cx="0" cy="3153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377D3B0-5EF6-DE46-8BD3-2FA137DD981B}"/>
              </a:ext>
            </a:extLst>
          </p:cNvPr>
          <p:cNvCxnSpPr>
            <a:cxnSpLocks/>
          </p:cNvCxnSpPr>
          <p:nvPr/>
        </p:nvCxnSpPr>
        <p:spPr>
          <a:xfrm flipV="1">
            <a:off x="12578046" y="7956711"/>
            <a:ext cx="34144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957660C3-E4D7-8043-BABF-62A74295A1C9}"/>
              </a:ext>
            </a:extLst>
          </p:cNvPr>
          <p:cNvSpPr/>
          <p:nvPr/>
        </p:nvSpPr>
        <p:spPr>
          <a:xfrm>
            <a:off x="14798391" y="6311144"/>
            <a:ext cx="294433" cy="2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66C0A57-83EE-3449-884B-FF09AF054D02}"/>
              </a:ext>
            </a:extLst>
          </p:cNvPr>
          <p:cNvSpPr/>
          <p:nvPr/>
        </p:nvSpPr>
        <p:spPr>
          <a:xfrm>
            <a:off x="14798392" y="7809494"/>
            <a:ext cx="294433" cy="2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4" name="십자형[C] 63">
            <a:extLst>
              <a:ext uri="{FF2B5EF4-FFF2-40B4-BE49-F238E27FC236}">
                <a16:creationId xmlns:a16="http://schemas.microsoft.com/office/drawing/2014/main" id="{2D174383-C163-4B4F-913E-92C7C1C6D1DC}"/>
              </a:ext>
            </a:extLst>
          </p:cNvPr>
          <p:cNvSpPr/>
          <p:nvPr/>
        </p:nvSpPr>
        <p:spPr>
          <a:xfrm rot="2700000">
            <a:off x="13203458" y="7760343"/>
            <a:ext cx="392735" cy="39273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745A7F8-390E-5840-AA72-6DBFA1DC1320}"/>
              </a:ext>
            </a:extLst>
          </p:cNvPr>
          <p:cNvCxnSpPr>
            <a:cxnSpLocks/>
          </p:cNvCxnSpPr>
          <p:nvPr/>
        </p:nvCxnSpPr>
        <p:spPr>
          <a:xfrm flipV="1">
            <a:off x="9749704" y="5601781"/>
            <a:ext cx="0" cy="3153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8AF98CE-6587-3045-BCE9-AC2EDCA3E85E}"/>
              </a:ext>
            </a:extLst>
          </p:cNvPr>
          <p:cNvCxnSpPr>
            <a:cxnSpLocks/>
          </p:cNvCxnSpPr>
          <p:nvPr/>
        </p:nvCxnSpPr>
        <p:spPr>
          <a:xfrm flipV="1">
            <a:off x="8927925" y="7956710"/>
            <a:ext cx="34144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6BDDED54-93C6-8E44-A877-1008051F3A0B}"/>
              </a:ext>
            </a:extLst>
          </p:cNvPr>
          <p:cNvSpPr/>
          <p:nvPr/>
        </p:nvSpPr>
        <p:spPr>
          <a:xfrm>
            <a:off x="11148271" y="6311144"/>
            <a:ext cx="294433" cy="2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8" name="십자형[C] 67">
            <a:extLst>
              <a:ext uri="{FF2B5EF4-FFF2-40B4-BE49-F238E27FC236}">
                <a16:creationId xmlns:a16="http://schemas.microsoft.com/office/drawing/2014/main" id="{6B2374F0-133A-CC41-946E-491DE4584C00}"/>
              </a:ext>
            </a:extLst>
          </p:cNvPr>
          <p:cNvSpPr/>
          <p:nvPr/>
        </p:nvSpPr>
        <p:spPr>
          <a:xfrm rot="2700000">
            <a:off x="11099120" y="7760342"/>
            <a:ext cx="392735" cy="39273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9" name="십자형[C] 68">
            <a:extLst>
              <a:ext uri="{FF2B5EF4-FFF2-40B4-BE49-F238E27FC236}">
                <a16:creationId xmlns:a16="http://schemas.microsoft.com/office/drawing/2014/main" id="{C458A35E-CA48-3540-82BC-F4032D7538A2}"/>
              </a:ext>
            </a:extLst>
          </p:cNvPr>
          <p:cNvSpPr/>
          <p:nvPr/>
        </p:nvSpPr>
        <p:spPr>
          <a:xfrm rot="2700000">
            <a:off x="9553337" y="7760342"/>
            <a:ext cx="392735" cy="39273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604B1240-EC24-804A-B1C1-19397BDBE842}"/>
              </a:ext>
            </a:extLst>
          </p:cNvPr>
          <p:cNvCxnSpPr>
            <a:cxnSpLocks/>
          </p:cNvCxnSpPr>
          <p:nvPr/>
        </p:nvCxnSpPr>
        <p:spPr>
          <a:xfrm flipH="1" flipV="1">
            <a:off x="9886809" y="5601781"/>
            <a:ext cx="2272157" cy="25601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DBAB8F85-A1E0-AB43-A52F-8A7728E7752D}"/>
              </a:ext>
            </a:extLst>
          </p:cNvPr>
          <p:cNvCxnSpPr>
            <a:cxnSpLocks/>
          </p:cNvCxnSpPr>
          <p:nvPr/>
        </p:nvCxnSpPr>
        <p:spPr>
          <a:xfrm>
            <a:off x="12708420" y="6605576"/>
            <a:ext cx="2130841" cy="214975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53ADFDB0-F705-4A40-A908-D41FD7C38FEF}"/>
              </a:ext>
            </a:extLst>
          </p:cNvPr>
          <p:cNvCxnSpPr>
            <a:cxnSpLocks/>
          </p:cNvCxnSpPr>
          <p:nvPr/>
        </p:nvCxnSpPr>
        <p:spPr>
          <a:xfrm flipH="1">
            <a:off x="9557948" y="9102568"/>
            <a:ext cx="66129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1475853-86F0-0C4F-A86A-FC6180669B24}"/>
              </a:ext>
            </a:extLst>
          </p:cNvPr>
          <p:cNvSpPr txBox="1"/>
          <p:nvPr/>
        </p:nvSpPr>
        <p:spPr>
          <a:xfrm>
            <a:off x="10432176" y="8960506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Possible decision boundary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167E59-F9FE-F048-9DDE-025A9CE4757B}"/>
              </a:ext>
            </a:extLst>
          </p:cNvPr>
          <p:cNvSpPr txBox="1"/>
          <p:nvPr/>
        </p:nvSpPr>
        <p:spPr>
          <a:xfrm>
            <a:off x="9502811" y="508858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a. AND: Linearly separable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7F03EEE-DF63-CA4C-A7E3-CD9678B3E06A}"/>
              </a:ext>
            </a:extLst>
          </p:cNvPr>
          <p:cNvSpPr txBox="1"/>
          <p:nvPr/>
        </p:nvSpPr>
        <p:spPr>
          <a:xfrm>
            <a:off x="13161257" y="508858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b. OR: Linearly separable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08240D0-1BAB-044E-B58E-CCE6886496CB}"/>
              </a:ext>
            </a:extLst>
          </p:cNvPr>
          <p:cNvSpPr txBox="1"/>
          <p:nvPr/>
        </p:nvSpPr>
        <p:spPr>
          <a:xfrm>
            <a:off x="16771565" y="5088588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c. XOR: Linearly inseparable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2010B2B-62DA-6A48-97A9-6C569EB3E083}"/>
              </a:ext>
            </a:extLst>
          </p:cNvPr>
          <p:cNvSpPr txBox="1"/>
          <p:nvPr/>
        </p:nvSpPr>
        <p:spPr>
          <a:xfrm>
            <a:off x="16518188" y="823441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31D5653-6778-984B-91A6-7BD81637C1FA}"/>
              </a:ext>
            </a:extLst>
          </p:cNvPr>
          <p:cNvSpPr txBox="1"/>
          <p:nvPr/>
        </p:nvSpPr>
        <p:spPr>
          <a:xfrm>
            <a:off x="18413703" y="823441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4DFDB3-39FE-8A47-AA6F-58B895D68E2F}"/>
              </a:ext>
            </a:extLst>
          </p:cNvPr>
          <p:cNvSpPr txBox="1"/>
          <p:nvPr/>
        </p:nvSpPr>
        <p:spPr>
          <a:xfrm>
            <a:off x="16515318" y="627527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E689F1F-6402-8C4B-8FEA-6FC3521FE8CE}"/>
              </a:ext>
            </a:extLst>
          </p:cNvPr>
          <p:cNvSpPr/>
          <p:nvPr/>
        </p:nvSpPr>
        <p:spPr>
          <a:xfrm>
            <a:off x="13238243" y="6311144"/>
            <a:ext cx="294433" cy="2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2C12FB-0486-E44E-A771-FFF62B102D8E}"/>
              </a:ext>
            </a:extLst>
          </p:cNvPr>
          <p:cNvSpPr txBox="1"/>
          <p:nvPr/>
        </p:nvSpPr>
        <p:spPr>
          <a:xfrm>
            <a:off x="12903964" y="823604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704934-E910-6448-BD8B-B92A6ABCEC3C}"/>
              </a:ext>
            </a:extLst>
          </p:cNvPr>
          <p:cNvSpPr txBox="1"/>
          <p:nvPr/>
        </p:nvSpPr>
        <p:spPr>
          <a:xfrm>
            <a:off x="14799479" y="823604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778D5D-1744-724E-92FD-4ABF209F654C}"/>
              </a:ext>
            </a:extLst>
          </p:cNvPr>
          <p:cNvSpPr txBox="1"/>
          <p:nvPr/>
        </p:nvSpPr>
        <p:spPr>
          <a:xfrm>
            <a:off x="12901094" y="627690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84" name="십자형[C] 83">
            <a:extLst>
              <a:ext uri="{FF2B5EF4-FFF2-40B4-BE49-F238E27FC236}">
                <a16:creationId xmlns:a16="http://schemas.microsoft.com/office/drawing/2014/main" id="{E00B49B4-A3A5-8E4C-AF39-ABA1125A5D78}"/>
              </a:ext>
            </a:extLst>
          </p:cNvPr>
          <p:cNvSpPr/>
          <p:nvPr/>
        </p:nvSpPr>
        <p:spPr>
          <a:xfrm rot="2700000">
            <a:off x="9553337" y="6287477"/>
            <a:ext cx="392735" cy="39273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6349B8C-6E9A-7242-A0B1-005C57A66C47}"/>
              </a:ext>
            </a:extLst>
          </p:cNvPr>
          <p:cNvSpPr txBox="1"/>
          <p:nvPr/>
        </p:nvSpPr>
        <p:spPr>
          <a:xfrm>
            <a:off x="9239492" y="823441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E38672C-6C6E-884A-8DF8-3C4230B7E52C}"/>
              </a:ext>
            </a:extLst>
          </p:cNvPr>
          <p:cNvSpPr txBox="1"/>
          <p:nvPr/>
        </p:nvSpPr>
        <p:spPr>
          <a:xfrm>
            <a:off x="11135007" y="823441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12788F-5D05-5848-9841-658F00B4426D}"/>
              </a:ext>
            </a:extLst>
          </p:cNvPr>
          <p:cNvSpPr txBox="1"/>
          <p:nvPr/>
        </p:nvSpPr>
        <p:spPr>
          <a:xfrm>
            <a:off x="9236622" y="627527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endParaRPr kumimoji="1" lang="ko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622C6-81CA-ED40-A744-DE6EF89874E0}"/>
              </a:ext>
            </a:extLst>
          </p:cNvPr>
          <p:cNvSpPr txBox="1"/>
          <p:nvPr/>
        </p:nvSpPr>
        <p:spPr>
          <a:xfrm>
            <a:off x="2107976" y="9414402"/>
            <a:ext cx="1837502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/>
              <a:t>“</a:t>
            </a:r>
            <a:r>
              <a:rPr kumimoji="1" lang="ko-Kore-KR" altLang="en-US" sz="3200" dirty="0"/>
              <a:t>선형 분류기</a:t>
            </a:r>
            <a:r>
              <a:rPr kumimoji="1" lang="en-US" altLang="ko-Kore-KR" sz="3200" dirty="0"/>
              <a:t>”</a:t>
            </a:r>
            <a:r>
              <a:rPr kumimoji="1" lang="ko-Kore-KR" altLang="en-US" sz="3200" dirty="0"/>
              <a:t>의 </a:t>
            </a:r>
            <a:r>
              <a:rPr kumimoji="1" lang="en-US" altLang="ko-Kore-KR" sz="3200" dirty="0"/>
              <a:t>VC</a:t>
            </a:r>
            <a:r>
              <a:rPr kumimoji="1" lang="ko-Kore-KR" altLang="en-US" sz="3200" dirty="0"/>
              <a:t>차원</a:t>
            </a:r>
            <a:r>
              <a:rPr kumimoji="1" lang="en-US" altLang="ko-Kore-KR" sz="3200" dirty="0"/>
              <a:t>. </a:t>
            </a:r>
            <a:r>
              <a:rPr kumimoji="1" lang="en-US" altLang="ko-Kore-KR" sz="3200" dirty="0">
                <a:sym typeface="Wingdings" pitchFamily="2" charset="2"/>
              </a:rPr>
              <a:t> (n+1)</a:t>
            </a:r>
            <a:r>
              <a:rPr kumimoji="1" lang="ko-Kore-KR" altLang="en-US" sz="3200" dirty="0">
                <a:sym typeface="Wingdings" pitchFamily="2" charset="2"/>
              </a:rPr>
              <a:t>차원</a:t>
            </a:r>
            <a:endParaRPr kumimoji="1" lang="en-US" altLang="ko-Kore-KR" sz="3200" dirty="0">
              <a:sym typeface="Wingdings" pitchFamily="2" charset="2"/>
            </a:endParaRPr>
          </a:p>
          <a:p>
            <a:endParaRPr kumimoji="1" lang="en-US" altLang="ko-Kore-KR" sz="32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/>
              <a:t>3</a:t>
            </a:r>
            <a:r>
              <a:rPr kumimoji="1" lang="ko-Kore-KR" altLang="en-US" sz="3200" dirty="0"/>
              <a:t>개 이상 일직선으로 겹치는 점이 </a:t>
            </a:r>
            <a:r>
              <a:rPr kumimoji="1" lang="en-US" altLang="ko-KR" sz="3200" dirty="0"/>
              <a:t>3</a:t>
            </a:r>
            <a:r>
              <a:rPr kumimoji="1" lang="ko-Kore-KR" altLang="en-US" sz="3200" dirty="0"/>
              <a:t>개일 때</a:t>
            </a:r>
            <a:r>
              <a:rPr kumimoji="1" lang="en-US" altLang="ko-Kore-KR" sz="3200" dirty="0"/>
              <a:t> (1</a:t>
            </a:r>
            <a:r>
              <a:rPr kumimoji="1" lang="ko-Kore-KR" altLang="en-US" sz="3200" dirty="0"/>
              <a:t>차원</a:t>
            </a:r>
            <a:r>
              <a:rPr kumimoji="1" lang="en-US" altLang="ko-Kore-KR" sz="3200" dirty="0"/>
              <a:t>)</a:t>
            </a:r>
            <a:r>
              <a:rPr kumimoji="1" lang="ko-Kore-KR" altLang="en-US" sz="3200" dirty="0"/>
              <a:t> </a:t>
            </a:r>
            <a:r>
              <a:rPr kumimoji="1" lang="en-US" altLang="ko-Kore-KR" sz="3200" dirty="0">
                <a:sym typeface="Wingdings" pitchFamily="2" charset="2"/>
              </a:rPr>
              <a:t>  </a:t>
            </a:r>
            <a:r>
              <a:rPr kumimoji="1" lang="en-US" altLang="ko-KR" sz="3200" dirty="0">
                <a:sym typeface="Wingdings" pitchFamily="2" charset="2"/>
              </a:rPr>
              <a:t>1+1 = 2</a:t>
            </a:r>
            <a:br>
              <a:rPr kumimoji="1" lang="en-US" altLang="ko-KR" sz="3200" dirty="0">
                <a:sym typeface="Wingdings" pitchFamily="2" charset="2"/>
              </a:rPr>
            </a:br>
            <a:r>
              <a:rPr kumimoji="1" lang="en-US" altLang="ko-KR" sz="2400" dirty="0">
                <a:sym typeface="Wingdings" pitchFamily="2" charset="2"/>
              </a:rPr>
              <a:t>(VC</a:t>
            </a:r>
            <a:r>
              <a:rPr kumimoji="1" lang="ko-KR" altLang="en-US" sz="2400" dirty="0">
                <a:sym typeface="Wingdings" pitchFamily="2" charset="2"/>
              </a:rPr>
              <a:t>차원이 점수보다 작으므로 불가한 경우 생김</a:t>
            </a:r>
            <a:r>
              <a:rPr kumimoji="1" lang="en-US" altLang="ko-KR" sz="2400" dirty="0">
                <a:sym typeface="Wingdings" pitchFamily="2" charset="2"/>
              </a:rPr>
              <a:t>!)</a:t>
            </a:r>
            <a:endParaRPr kumimoji="1" lang="en-US" altLang="ko-Kore-KR" sz="3200" dirty="0"/>
          </a:p>
          <a:p>
            <a:endParaRPr kumimoji="1" lang="en-US" altLang="ko-Kore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/>
              <a:t>3</a:t>
            </a:r>
            <a:r>
              <a:rPr kumimoji="1" lang="ko-Kore-KR" altLang="en-US" sz="3200" dirty="0"/>
              <a:t>개 이상 일직선으로 겹치지 않는 점이 </a:t>
            </a:r>
            <a:r>
              <a:rPr kumimoji="1" lang="en-US" altLang="ko-Kore-KR" sz="3200" dirty="0"/>
              <a:t>3</a:t>
            </a:r>
            <a:r>
              <a:rPr kumimoji="1" lang="ko-Kore-KR" altLang="en-US" sz="3200" dirty="0"/>
              <a:t>개일 때 </a:t>
            </a:r>
            <a:r>
              <a:rPr kumimoji="1" lang="en-US" altLang="ko-Kore-KR" sz="3200" dirty="0">
                <a:sym typeface="Wingdings" pitchFamily="2" charset="2"/>
              </a:rPr>
              <a:t>  </a:t>
            </a:r>
            <a:r>
              <a:rPr kumimoji="1" lang="en-US" altLang="ko-KR" sz="3200" dirty="0">
                <a:sym typeface="Wingdings" pitchFamily="2" charset="2"/>
              </a:rPr>
              <a:t>2+1 =</a:t>
            </a:r>
            <a:r>
              <a:rPr kumimoji="1" lang="en-US" altLang="ko-Kore-KR" sz="3200" dirty="0">
                <a:sym typeface="Wingdings" pitchFamily="2" charset="2"/>
              </a:rPr>
              <a:t>  </a:t>
            </a:r>
            <a:r>
              <a:rPr kumimoji="1" lang="en-US" altLang="ko-KR" sz="3200" dirty="0">
                <a:sym typeface="Wingdings" pitchFamily="2" charset="2"/>
              </a:rPr>
              <a:t>3</a:t>
            </a:r>
            <a:endParaRPr kumimoji="1" lang="en-US" altLang="ko-Kore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/>
              <a:t>3</a:t>
            </a:r>
            <a:r>
              <a:rPr kumimoji="1" lang="ko-Kore-KR" altLang="en-US" sz="3200" dirty="0"/>
              <a:t>개 이상 일직선으로 겹치지 않는 점이  </a:t>
            </a:r>
            <a:r>
              <a:rPr kumimoji="1" lang="en-US" altLang="ko-Kore-KR" sz="3200" dirty="0"/>
              <a:t>4</a:t>
            </a:r>
            <a:r>
              <a:rPr kumimoji="1" lang="ko-Kore-KR" altLang="en-US" sz="3200" dirty="0"/>
              <a:t>개일 때 </a:t>
            </a:r>
            <a:r>
              <a:rPr kumimoji="1" lang="en-US" altLang="ko-KR" sz="3200" dirty="0">
                <a:sym typeface="Wingdings" pitchFamily="2" charset="2"/>
              </a:rPr>
              <a:t> 2+1 = 3</a:t>
            </a:r>
            <a:br>
              <a:rPr kumimoji="1" lang="en-US" altLang="ko-KR" sz="2400" dirty="0">
                <a:sym typeface="Wingdings" pitchFamily="2" charset="2"/>
              </a:rPr>
            </a:br>
            <a:r>
              <a:rPr kumimoji="1" lang="en-US" altLang="ko-KR" sz="2400" dirty="0">
                <a:sym typeface="Wingdings" pitchFamily="2" charset="2"/>
              </a:rPr>
              <a:t>(VC</a:t>
            </a:r>
            <a:r>
              <a:rPr kumimoji="1" lang="ko-KR" altLang="en-US" sz="2400" dirty="0">
                <a:sym typeface="Wingdings" pitchFamily="2" charset="2"/>
              </a:rPr>
              <a:t>차원이 점수보다 작으므로 불가한 경우 생김</a:t>
            </a:r>
            <a:r>
              <a:rPr kumimoji="1" lang="en-US" altLang="ko-KR" sz="2400" dirty="0">
                <a:sym typeface="Wingdings" pitchFamily="2" charset="2"/>
              </a:rPr>
              <a:t>!)</a:t>
            </a:r>
            <a:endParaRPr kumimoji="1" lang="ko-Kore-KR" altLang="en-US" sz="3200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31BDF04-AFBF-904B-A31F-4BAD66AC5C85}"/>
              </a:ext>
            </a:extLst>
          </p:cNvPr>
          <p:cNvSpPr/>
          <p:nvPr/>
        </p:nvSpPr>
        <p:spPr>
          <a:xfrm>
            <a:off x="6819344" y="6128061"/>
            <a:ext cx="294433" cy="2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D51A11D-2A92-214A-8349-5ADE2A7AF5E8}"/>
              </a:ext>
            </a:extLst>
          </p:cNvPr>
          <p:cNvSpPr/>
          <p:nvPr/>
        </p:nvSpPr>
        <p:spPr>
          <a:xfrm>
            <a:off x="5948498" y="7600453"/>
            <a:ext cx="294433" cy="2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237F1302-3AF2-F84E-9C6B-F060C40ACEAA}"/>
              </a:ext>
            </a:extLst>
          </p:cNvPr>
          <p:cNvSpPr/>
          <p:nvPr/>
        </p:nvSpPr>
        <p:spPr>
          <a:xfrm>
            <a:off x="2129718" y="6228678"/>
            <a:ext cx="294433" cy="2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717025A-87DB-9747-8117-400DAFC4E554}"/>
              </a:ext>
            </a:extLst>
          </p:cNvPr>
          <p:cNvSpPr/>
          <p:nvPr/>
        </p:nvSpPr>
        <p:spPr>
          <a:xfrm>
            <a:off x="2966200" y="6239252"/>
            <a:ext cx="294433" cy="2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95" name="직선 연결선[R] 94">
            <a:extLst>
              <a:ext uri="{FF2B5EF4-FFF2-40B4-BE49-F238E27FC236}">
                <a16:creationId xmlns:a16="http://schemas.microsoft.com/office/drawing/2014/main" id="{E6000C50-B611-174E-815B-0C21A31A71B2}"/>
              </a:ext>
            </a:extLst>
          </p:cNvPr>
          <p:cNvCxnSpPr>
            <a:cxnSpLocks/>
          </p:cNvCxnSpPr>
          <p:nvPr/>
        </p:nvCxnSpPr>
        <p:spPr>
          <a:xfrm flipV="1">
            <a:off x="5983300" y="6736066"/>
            <a:ext cx="2196349" cy="15400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십자형[C] 95">
            <a:extLst>
              <a:ext uri="{FF2B5EF4-FFF2-40B4-BE49-F238E27FC236}">
                <a16:creationId xmlns:a16="http://schemas.microsoft.com/office/drawing/2014/main" id="{C3784FE6-4655-C14E-B35D-4ABDCC5E2E7D}"/>
              </a:ext>
            </a:extLst>
          </p:cNvPr>
          <p:cNvSpPr/>
          <p:nvPr/>
        </p:nvSpPr>
        <p:spPr>
          <a:xfrm rot="2700000">
            <a:off x="7641959" y="7482635"/>
            <a:ext cx="392735" cy="39273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7" name="십자형[C] 96">
            <a:extLst>
              <a:ext uri="{FF2B5EF4-FFF2-40B4-BE49-F238E27FC236}">
                <a16:creationId xmlns:a16="http://schemas.microsoft.com/office/drawing/2014/main" id="{0AB33691-63EA-9B48-B930-47AC1CE3395A}"/>
              </a:ext>
            </a:extLst>
          </p:cNvPr>
          <p:cNvSpPr/>
          <p:nvPr/>
        </p:nvSpPr>
        <p:spPr>
          <a:xfrm rot="2700000">
            <a:off x="3771861" y="6179526"/>
            <a:ext cx="392735" cy="39273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8199158-334D-A142-8BD1-FEC981110790}"/>
              </a:ext>
            </a:extLst>
          </p:cNvPr>
          <p:cNvSpPr/>
          <p:nvPr/>
        </p:nvSpPr>
        <p:spPr>
          <a:xfrm>
            <a:off x="2959262" y="8182433"/>
            <a:ext cx="294433" cy="2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01" name="십자형[C] 100">
            <a:extLst>
              <a:ext uri="{FF2B5EF4-FFF2-40B4-BE49-F238E27FC236}">
                <a16:creationId xmlns:a16="http://schemas.microsoft.com/office/drawing/2014/main" id="{4AE7E19A-CF35-7F44-BFD8-FE1FC7FD6743}"/>
              </a:ext>
            </a:extLst>
          </p:cNvPr>
          <p:cNvSpPr/>
          <p:nvPr/>
        </p:nvSpPr>
        <p:spPr>
          <a:xfrm rot="2700000">
            <a:off x="3764923" y="8122707"/>
            <a:ext cx="392735" cy="39273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02" name="십자형[C] 101">
            <a:extLst>
              <a:ext uri="{FF2B5EF4-FFF2-40B4-BE49-F238E27FC236}">
                <a16:creationId xmlns:a16="http://schemas.microsoft.com/office/drawing/2014/main" id="{6AA36748-B155-564F-898D-5511B93BD85A}"/>
              </a:ext>
            </a:extLst>
          </p:cNvPr>
          <p:cNvSpPr/>
          <p:nvPr/>
        </p:nvSpPr>
        <p:spPr>
          <a:xfrm rot="2700000">
            <a:off x="1982593" y="8180224"/>
            <a:ext cx="392735" cy="392735"/>
          </a:xfrm>
          <a:prstGeom prst="plus">
            <a:avLst>
              <a:gd name="adj" fmla="val 361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E832A271-0A34-5549-890B-6363A29A8BBE}"/>
              </a:ext>
            </a:extLst>
          </p:cNvPr>
          <p:cNvCxnSpPr>
            <a:cxnSpLocks/>
          </p:cNvCxnSpPr>
          <p:nvPr/>
        </p:nvCxnSpPr>
        <p:spPr>
          <a:xfrm flipV="1">
            <a:off x="3523074" y="5355887"/>
            <a:ext cx="15265" cy="1864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47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0798712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활성 함수</a:t>
            </a:r>
            <a:r>
              <a:rPr lang="en-US" altLang="ko-Kore-KR" dirty="0"/>
              <a:t> (activation function)</a:t>
            </a:r>
          </a:p>
        </p:txBody>
      </p:sp>
      <p:sp>
        <p:nvSpPr>
          <p:cNvPr id="44" name="Shape 222">
            <a:extLst>
              <a:ext uri="{FF2B5EF4-FFF2-40B4-BE49-F238E27FC236}">
                <a16:creationId xmlns:a16="http://schemas.microsoft.com/office/drawing/2014/main" id="{55FA58F7-04A7-C74F-A96D-597BB62842F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45" name="Shape 223">
            <a:extLst>
              <a:ext uri="{FF2B5EF4-FFF2-40B4-BE49-F238E27FC236}">
                <a16:creationId xmlns:a16="http://schemas.microsoft.com/office/drawing/2014/main" id="{FE616C25-E73E-F341-9D51-344FC6D033B9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Feedforward Network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35842" name="Picture 2" descr="Nonlinear function. (a) Sigmoid function; (b) Tanh function; (c) ReLU function; (d) Leaky ReLU function.">
            <a:extLst>
              <a:ext uri="{FF2B5EF4-FFF2-40B4-BE49-F238E27FC236}">
                <a16:creationId xmlns:a16="http://schemas.microsoft.com/office/drawing/2014/main" id="{76766718-2E6E-3A4A-B6C7-007E1F6B4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366" y="3790197"/>
            <a:ext cx="14409544" cy="82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4DC19E-EBEA-164A-9A33-876BF0F84111}"/>
              </a:ext>
            </a:extLst>
          </p:cNvPr>
          <p:cNvSpPr/>
          <p:nvPr/>
        </p:nvSpPr>
        <p:spPr>
          <a:xfrm>
            <a:off x="2152103" y="13171334"/>
            <a:ext cx="17115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Yang, Jing, and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Guanci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Yang. "Modified convolutional neural network based on dropout and the stochastic gradient descent optimizer."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Algorithms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11.3 (2018): 28</a:t>
            </a:r>
            <a:endParaRPr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FA1C3B-9CAE-2846-9C67-C7CF1C1792D8}"/>
              </a:ext>
            </a:extLst>
          </p:cNvPr>
          <p:cNvSpPr/>
          <p:nvPr/>
        </p:nvSpPr>
        <p:spPr>
          <a:xfrm>
            <a:off x="3507123" y="12291761"/>
            <a:ext cx="14121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Roboto" panose="02000000000000000000" pitchFamily="2" charset="0"/>
              </a:rPr>
              <a:t>Nonlinear function. (a) Sigmoid function; (b) Tanh function; (c) </a:t>
            </a:r>
            <a:r>
              <a:rPr lang="en" altLang="ko-Kore-KR" dirty="0" err="1">
                <a:latin typeface="Roboto" panose="02000000000000000000" pitchFamily="2" charset="0"/>
              </a:rPr>
              <a:t>ReLU</a:t>
            </a:r>
            <a:r>
              <a:rPr lang="en" altLang="ko-Kore-KR" dirty="0">
                <a:latin typeface="Roboto" panose="02000000000000000000" pitchFamily="2" charset="0"/>
              </a:rPr>
              <a:t> function; (d) Leaky </a:t>
            </a:r>
            <a:r>
              <a:rPr lang="en" altLang="ko-Kore-KR" dirty="0" err="1">
                <a:latin typeface="Roboto" panose="02000000000000000000" pitchFamily="2" charset="0"/>
              </a:rPr>
              <a:t>ReLU</a:t>
            </a:r>
            <a:r>
              <a:rPr lang="en" altLang="ko-Kore-KR" dirty="0">
                <a:latin typeface="Roboto" panose="02000000000000000000" pitchFamily="2" charset="0"/>
              </a:rPr>
              <a:t> function.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222E75-9E8C-F84A-B228-E29FD76E2683}"/>
              </a:ext>
            </a:extLst>
          </p:cNvPr>
          <p:cNvGrpSpPr/>
          <p:nvPr/>
        </p:nvGrpSpPr>
        <p:grpSpPr>
          <a:xfrm>
            <a:off x="16405910" y="3496027"/>
            <a:ext cx="6947917" cy="4166205"/>
            <a:chOff x="2074724" y="3402595"/>
            <a:chExt cx="8739689" cy="52406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931C3A12-15C1-D74D-84B7-22B3061638A7}"/>
                    </a:ext>
                  </a:extLst>
                </p:cNvPr>
                <p:cNvSpPr/>
                <p:nvPr/>
              </p:nvSpPr>
              <p:spPr>
                <a:xfrm>
                  <a:off x="3809899" y="3402595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931C3A12-15C1-D74D-84B7-22B3061638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899" y="3402595"/>
                  <a:ext cx="667030" cy="66703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5A726E97-7371-AD4B-B644-FE6597220481}"/>
                    </a:ext>
                  </a:extLst>
                </p:cNvPr>
                <p:cNvSpPr/>
                <p:nvPr/>
              </p:nvSpPr>
              <p:spPr>
                <a:xfrm>
                  <a:off x="3809899" y="5275905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5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5A726E97-7371-AD4B-B644-FE6597220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899" y="5275905"/>
                  <a:ext cx="667030" cy="66703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0BC0349-5758-AA4C-944F-0D3CC25572E8}"/>
                    </a:ext>
                  </a:extLst>
                </p:cNvPr>
                <p:cNvSpPr/>
                <p:nvPr/>
              </p:nvSpPr>
              <p:spPr>
                <a:xfrm>
                  <a:off x="3809899" y="7038165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5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0BC0349-5758-AA4C-944F-0D3CC25572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899" y="7038165"/>
                  <a:ext cx="667030" cy="667030"/>
                </a:xfrm>
                <a:prstGeom prst="ellipse">
                  <a:avLst/>
                </a:prstGeom>
                <a:blipFill>
                  <a:blip r:embed="rId7"/>
                  <a:stretch>
                    <a:fillRect l="-232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5273C2AD-DDBD-8A45-9DD1-2036227CA391}"/>
                    </a:ext>
                  </a:extLst>
                </p:cNvPr>
                <p:cNvSpPr/>
                <p:nvPr/>
              </p:nvSpPr>
              <p:spPr>
                <a:xfrm>
                  <a:off x="3809899" y="4339250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5273C2AD-DDBD-8A45-9DD1-2036227CA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899" y="4339250"/>
                  <a:ext cx="667030" cy="66703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B26AB94B-5D5E-B84B-8395-BA8D40351E4A}"/>
                    </a:ext>
                  </a:extLst>
                </p:cNvPr>
                <p:cNvSpPr/>
                <p:nvPr/>
              </p:nvSpPr>
              <p:spPr>
                <a:xfrm>
                  <a:off x="3809899" y="7976176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B26AB94B-5D5E-B84B-8395-BA8D40351E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899" y="7976176"/>
                  <a:ext cx="667030" cy="66703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83C223A-87E2-2544-A68A-24EBFF9E3393}"/>
                </a:ext>
              </a:extLst>
            </p:cNvPr>
            <p:cNvSpPr txBox="1"/>
            <p:nvPr/>
          </p:nvSpPr>
          <p:spPr>
            <a:xfrm>
              <a:off x="2074724" y="3551444"/>
              <a:ext cx="1107996" cy="348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latin typeface="Helvetica" pitchFamily="2" charset="0"/>
                </a:rPr>
                <a:t>Constant</a:t>
              </a:r>
              <a:endParaRPr kumimoji="1" lang="ko-KR" altLang="en-US" sz="1200" dirty="0">
                <a:latin typeface="Helvetica" pitchFamily="2" charset="0"/>
              </a:endParaRPr>
            </a:p>
          </p:txBody>
        </p:sp>
        <p:sp>
          <p:nvSpPr>
            <p:cNvPr id="63" name="왼쪽 중괄호[L] 62">
              <a:extLst>
                <a:ext uri="{FF2B5EF4-FFF2-40B4-BE49-F238E27FC236}">
                  <a16:creationId xmlns:a16="http://schemas.microsoft.com/office/drawing/2014/main" id="{346CC68C-83C5-1044-AE8A-106781ED7753}"/>
                </a:ext>
              </a:extLst>
            </p:cNvPr>
            <p:cNvSpPr/>
            <p:nvPr/>
          </p:nvSpPr>
          <p:spPr>
            <a:xfrm>
              <a:off x="3176308" y="4672765"/>
              <a:ext cx="633591" cy="363692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C60789E-AFCB-5B48-9993-82038CED1A65}"/>
                </a:ext>
              </a:extLst>
            </p:cNvPr>
            <p:cNvSpPr txBox="1"/>
            <p:nvPr/>
          </p:nvSpPr>
          <p:spPr>
            <a:xfrm>
              <a:off x="2081135" y="6168062"/>
              <a:ext cx="1095172" cy="58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latin typeface="Helvetica" pitchFamily="2" charset="0"/>
                </a:rPr>
                <a:t>Input</a:t>
              </a:r>
              <a:br>
                <a:rPr kumimoji="1" lang="en-US" altLang="ko-KR" sz="1200" dirty="0">
                  <a:latin typeface="Helvetica" pitchFamily="2" charset="0"/>
                </a:rPr>
              </a:br>
              <a:r>
                <a:rPr kumimoji="1" lang="en-US" altLang="ko-KR" sz="1200" dirty="0">
                  <a:latin typeface="Helvetica" pitchFamily="2" charset="0"/>
                </a:rPr>
                <a:t>Features</a:t>
              </a:r>
              <a:endParaRPr kumimoji="1" lang="ko-KR" altLang="en-US" sz="1200" dirty="0">
                <a:latin typeface="Helvetica" pitchFamily="2" charset="0"/>
              </a:endParaRPr>
            </a:p>
          </p:txBody>
        </p: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766BAB6A-BD97-2F45-BDBC-55B5846CB882}"/>
                </a:ext>
              </a:extLst>
            </p:cNvPr>
            <p:cNvCxnSpPr>
              <a:cxnSpLocks/>
              <a:stCxn id="62" idx="3"/>
              <a:endCxn id="57" idx="2"/>
            </p:cNvCxnSpPr>
            <p:nvPr/>
          </p:nvCxnSpPr>
          <p:spPr>
            <a:xfrm>
              <a:off x="3182720" y="3725662"/>
              <a:ext cx="627178" cy="1044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57E4C09-FFC6-784F-B2AB-9282D345F8B5}"/>
                </a:ext>
              </a:extLst>
            </p:cNvPr>
            <p:cNvSpPr txBox="1"/>
            <p:nvPr/>
          </p:nvSpPr>
          <p:spPr>
            <a:xfrm>
              <a:off x="4015815" y="6058846"/>
              <a:ext cx="2423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br>
                <a:rPr kumimoji="1" lang="en-US" altLang="ko-KR" sz="1600" b="1" dirty="0">
                  <a:latin typeface="Helvetica" pitchFamily="2" charset="0"/>
                </a:rPr>
              </a:br>
              <a:r>
                <a:rPr kumimoji="1" lang="en-US" altLang="ko-KR" sz="1600" b="1" dirty="0">
                  <a:latin typeface="Helvetica" pitchFamily="2" charset="0"/>
                </a:rPr>
                <a:t>.</a:t>
              </a:r>
              <a:endParaRPr kumimoji="1" lang="ko-KR" altLang="en-US" sz="1600" b="1" dirty="0"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C17F8F57-D922-8843-AEF0-4828D689583E}"/>
                    </a:ext>
                  </a:extLst>
                </p:cNvPr>
                <p:cNvSpPr/>
                <p:nvPr/>
              </p:nvSpPr>
              <p:spPr>
                <a:xfrm>
                  <a:off x="7053227" y="5969895"/>
                  <a:ext cx="1042663" cy="10426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kumimoji="1" lang="en-US" altLang="ko-KR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kumimoji="1" lang="ko-KR" altLang="en-US" sz="1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C17F8F57-D922-8843-AEF0-4828D68958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227" y="5969895"/>
                  <a:ext cx="1042663" cy="1042663"/>
                </a:xfrm>
                <a:prstGeom prst="ellipse">
                  <a:avLst/>
                </a:prstGeom>
                <a:blipFill>
                  <a:blip r:embed="rId10"/>
                  <a:stretch>
                    <a:fillRect l="-60606" t="-92537" r="-30303" b="-1343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52A808-7297-B749-8739-D18395CB1983}"/>
                </a:ext>
              </a:extLst>
            </p:cNvPr>
            <p:cNvCxnSpPr>
              <a:cxnSpLocks/>
              <a:stCxn id="57" idx="6"/>
              <a:endCxn id="67" idx="2"/>
            </p:cNvCxnSpPr>
            <p:nvPr/>
          </p:nvCxnSpPr>
          <p:spPr>
            <a:xfrm>
              <a:off x="4476929" y="3736110"/>
              <a:ext cx="2576298" cy="275511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C722875-9AE4-A246-8ADA-78FD7F5BEBD4}"/>
                </a:ext>
              </a:extLst>
            </p:cNvPr>
            <p:cNvCxnSpPr>
              <a:cxnSpLocks/>
              <a:stCxn id="60" idx="6"/>
              <a:endCxn id="67" idx="2"/>
            </p:cNvCxnSpPr>
            <p:nvPr/>
          </p:nvCxnSpPr>
          <p:spPr>
            <a:xfrm>
              <a:off x="4476929" y="4672765"/>
              <a:ext cx="2576298" cy="1818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2395DE92-4109-2248-B894-2B59EAE869B5}"/>
                </a:ext>
              </a:extLst>
            </p:cNvPr>
            <p:cNvCxnSpPr>
              <a:cxnSpLocks/>
              <a:stCxn id="58" idx="6"/>
              <a:endCxn id="67" idx="2"/>
            </p:cNvCxnSpPr>
            <p:nvPr/>
          </p:nvCxnSpPr>
          <p:spPr>
            <a:xfrm>
              <a:off x="4476929" y="5609420"/>
              <a:ext cx="2576298" cy="881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268F6148-CC10-F942-87AE-A34BB75E7FFB}"/>
                </a:ext>
              </a:extLst>
            </p:cNvPr>
            <p:cNvCxnSpPr>
              <a:cxnSpLocks/>
              <a:stCxn id="59" idx="6"/>
              <a:endCxn id="67" idx="2"/>
            </p:cNvCxnSpPr>
            <p:nvPr/>
          </p:nvCxnSpPr>
          <p:spPr>
            <a:xfrm flipV="1">
              <a:off x="4476929" y="6491227"/>
              <a:ext cx="2576298" cy="8804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B3B6088-2AF7-9D45-8EB1-00DE77C7DC60}"/>
                </a:ext>
              </a:extLst>
            </p:cNvPr>
            <p:cNvCxnSpPr>
              <a:cxnSpLocks/>
              <a:stCxn id="61" idx="6"/>
              <a:endCxn id="67" idx="2"/>
            </p:cNvCxnSpPr>
            <p:nvPr/>
          </p:nvCxnSpPr>
          <p:spPr>
            <a:xfrm flipV="1">
              <a:off x="4476929" y="6491227"/>
              <a:ext cx="2576298" cy="18184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FEFD268-7C09-2249-9C00-F12565BA38B1}"/>
                    </a:ext>
                  </a:extLst>
                </p:cNvPr>
                <p:cNvSpPr/>
                <p:nvPr/>
              </p:nvSpPr>
              <p:spPr>
                <a:xfrm>
                  <a:off x="5687620" y="5368064"/>
                  <a:ext cx="559191" cy="328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5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FEFD268-7C09-2249-9C00-F12565BA38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7620" y="5368064"/>
                  <a:ext cx="559191" cy="328167"/>
                </a:xfrm>
                <a:prstGeom prst="rect">
                  <a:avLst/>
                </a:prstGeom>
                <a:blipFill>
                  <a:blip r:embed="rId11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32CF7F00-63BA-CD48-9318-C8ADEA76FAB0}"/>
                    </a:ext>
                  </a:extLst>
                </p:cNvPr>
                <p:cNvSpPr/>
                <p:nvPr/>
              </p:nvSpPr>
              <p:spPr>
                <a:xfrm>
                  <a:off x="5674168" y="5764496"/>
                  <a:ext cx="559191" cy="328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32CF7F00-63BA-CD48-9318-C8ADEA76FA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168" y="5764496"/>
                  <a:ext cx="559191" cy="328167"/>
                </a:xfrm>
                <a:prstGeom prst="rect">
                  <a:avLst/>
                </a:prstGeom>
                <a:blipFill>
                  <a:blip r:embed="rId12"/>
                  <a:stretch>
                    <a:fillRect l="-2778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75842501-95BC-E24E-BBAB-8F95AE2F3ADF}"/>
                    </a:ext>
                  </a:extLst>
                </p:cNvPr>
                <p:cNvSpPr/>
                <p:nvPr/>
              </p:nvSpPr>
              <p:spPr>
                <a:xfrm>
                  <a:off x="5601057" y="6484720"/>
                  <a:ext cx="732316" cy="328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75842501-95BC-E24E-BBAB-8F95AE2F3A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057" y="6484720"/>
                  <a:ext cx="732316" cy="328167"/>
                </a:xfrm>
                <a:prstGeom prst="rect">
                  <a:avLst/>
                </a:prstGeom>
                <a:blipFill>
                  <a:blip r:embed="rId13"/>
                  <a:stretch>
                    <a:fillRect l="-4255" b="-33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5F71334B-D41E-7C47-B52B-ADA8E6AA38E3}"/>
                    </a:ext>
                  </a:extLst>
                </p:cNvPr>
                <p:cNvSpPr/>
                <p:nvPr/>
              </p:nvSpPr>
              <p:spPr>
                <a:xfrm>
                  <a:off x="5673193" y="6856021"/>
                  <a:ext cx="588045" cy="328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sz="1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ko-KR" sz="1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4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5F71334B-D41E-7C47-B52B-ADA8E6AA38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193" y="6856021"/>
                  <a:ext cx="588045" cy="328167"/>
                </a:xfrm>
                <a:prstGeom prst="rect">
                  <a:avLst/>
                </a:prstGeom>
                <a:blipFill>
                  <a:blip r:embed="rId14"/>
                  <a:stretch>
                    <a:fillRect l="-5405" b="-2727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AB56B33F-E282-1E48-8407-BA0BDF3DB137}"/>
                </a:ext>
              </a:extLst>
            </p:cNvPr>
            <p:cNvCxnSpPr>
              <a:cxnSpLocks/>
              <a:stCxn id="67" idx="6"/>
              <a:endCxn id="78" idx="2"/>
            </p:cNvCxnSpPr>
            <p:nvPr/>
          </p:nvCxnSpPr>
          <p:spPr>
            <a:xfrm flipV="1">
              <a:off x="8095890" y="6488383"/>
              <a:ext cx="504415" cy="2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5C81D495-A82D-3247-A083-AEDFA605DD3B}"/>
                    </a:ext>
                  </a:extLst>
                </p:cNvPr>
                <p:cNvSpPr/>
                <p:nvPr/>
              </p:nvSpPr>
              <p:spPr>
                <a:xfrm>
                  <a:off x="8600305" y="5967051"/>
                  <a:ext cx="1042663" cy="104266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kumimoji="1" lang="en-US" altLang="ko-KR" sz="1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(∗)</m:t>
                        </m:r>
                      </m:oMath>
                    </m:oMathPara>
                  </a14:m>
                  <a:endParaRPr kumimoji="1" lang="ko-KR" altLang="en-US" sz="36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5C81D495-A82D-3247-A083-AEDFA605DD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305" y="5967051"/>
                  <a:ext cx="1042663" cy="1042663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22022DD-CD11-3241-A0C0-A93B9E3C4CFC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>
              <a:off x="9642968" y="6488383"/>
              <a:ext cx="5044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8FD35F4-0E21-D247-B704-9430B7065087}"/>
                </a:ext>
              </a:extLst>
            </p:cNvPr>
            <p:cNvSpPr/>
            <p:nvPr/>
          </p:nvSpPr>
          <p:spPr>
            <a:xfrm>
              <a:off x="8762615" y="7520529"/>
              <a:ext cx="1847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95195BB-8484-F542-A088-B30B099B4807}"/>
                    </a:ext>
                  </a:extLst>
                </p:cNvPr>
                <p:cNvSpPr/>
                <p:nvPr/>
              </p:nvSpPr>
              <p:spPr>
                <a:xfrm>
                  <a:off x="5742148" y="7350152"/>
                  <a:ext cx="5029667" cy="10657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kumimoji="1" lang="en-US" altLang="ko-K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kumimoji="1" lang="en-US" altLang="ko-KR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ko-KR" altLang="en-US" sz="16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95195BB-8484-F542-A088-B30B099B4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2148" y="7350152"/>
                  <a:ext cx="5029667" cy="1065706"/>
                </a:xfrm>
                <a:prstGeom prst="rect">
                  <a:avLst/>
                </a:prstGeom>
                <a:blipFill>
                  <a:blip r:embed="rId16"/>
                  <a:stretch>
                    <a:fillRect t="-101493" b="-15671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90BEEE07-0BF1-6942-B875-9717F2EEF936}"/>
                    </a:ext>
                  </a:extLst>
                </p:cNvPr>
                <p:cNvSpPr/>
                <p:nvPr/>
              </p:nvSpPr>
              <p:spPr>
                <a:xfrm>
                  <a:off x="10147383" y="6126298"/>
                  <a:ext cx="667030" cy="6670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15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90BEEE07-0BF1-6942-B875-9717F2EEF9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7383" y="6126298"/>
                  <a:ext cx="667030" cy="66703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C6056C0-7ACD-D843-9E95-230ADD5D0727}"/>
                </a:ext>
              </a:extLst>
            </p:cNvPr>
            <p:cNvSpPr txBox="1"/>
            <p:nvPr/>
          </p:nvSpPr>
          <p:spPr>
            <a:xfrm>
              <a:off x="6482564" y="5227126"/>
              <a:ext cx="2050304" cy="735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latin typeface="Helvetica" pitchFamily="2" charset="0"/>
                </a:rPr>
                <a:t>Transfer </a:t>
              </a:r>
              <a:br>
                <a:rPr kumimoji="1" lang="en-US" altLang="ko-KR" sz="1600" dirty="0">
                  <a:latin typeface="Helvetica" pitchFamily="2" charset="0"/>
                </a:rPr>
              </a:br>
              <a:r>
                <a:rPr kumimoji="1" lang="en-US" altLang="ko-KR" sz="1600" dirty="0">
                  <a:latin typeface="Helvetica" pitchFamily="2" charset="0"/>
                </a:rPr>
                <a:t>function</a:t>
              </a:r>
              <a:endParaRPr kumimoji="1" lang="ko-KR" altLang="en-US" sz="1600" dirty="0">
                <a:latin typeface="Helvetica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2405CAB-9F71-B64D-AAC7-7CA36257DC17}"/>
                </a:ext>
              </a:extLst>
            </p:cNvPr>
            <p:cNvSpPr txBox="1"/>
            <p:nvPr/>
          </p:nvSpPr>
          <p:spPr>
            <a:xfrm>
              <a:off x="8068013" y="5224414"/>
              <a:ext cx="2050304" cy="735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b="1" dirty="0">
                  <a:solidFill>
                    <a:srgbClr val="C00000"/>
                  </a:solidFill>
                  <a:latin typeface="Helvetica" pitchFamily="2" charset="0"/>
                </a:rPr>
                <a:t>Activation</a:t>
              </a:r>
              <a:br>
                <a:rPr kumimoji="1" lang="en-US" altLang="ko-KR" sz="1600" b="1" dirty="0">
                  <a:solidFill>
                    <a:srgbClr val="C00000"/>
                  </a:solidFill>
                  <a:latin typeface="Helvetica" pitchFamily="2" charset="0"/>
                </a:rPr>
              </a:br>
              <a:r>
                <a:rPr kumimoji="1" lang="en-US" altLang="ko-KR" sz="1600" b="1" dirty="0">
                  <a:solidFill>
                    <a:srgbClr val="C00000"/>
                  </a:solidFill>
                  <a:latin typeface="Helvetica" pitchFamily="2" charset="0"/>
                </a:rPr>
                <a:t>function</a:t>
              </a:r>
              <a:endParaRPr kumimoji="1" lang="ko-KR" altLang="en-US" sz="1600" b="1" dirty="0">
                <a:solidFill>
                  <a:srgbClr val="C00000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113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12350</TotalTime>
  <Words>4332</Words>
  <Application>Microsoft Macintosh PowerPoint</Application>
  <PresentationFormat>사용자 지정</PresentationFormat>
  <Paragraphs>917</Paragraphs>
  <Slides>42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5" baseType="lpstr">
      <vt:lpstr>Spoqa Han Sans Neo</vt:lpstr>
      <vt:lpstr>Spoqa Han Sans Neo Bold</vt:lpstr>
      <vt:lpstr>SpoqaHanSans-Bold</vt:lpstr>
      <vt:lpstr>SpoqaHanSans-Light</vt:lpstr>
      <vt:lpstr>SpoqaHanSans-Regular</vt:lpstr>
      <vt:lpstr>Arial</vt:lpstr>
      <vt:lpstr>Calibri</vt:lpstr>
      <vt:lpstr>Calibri Light</vt:lpstr>
      <vt:lpstr>Cambria Math</vt:lpstr>
      <vt:lpstr>Helvetica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260</cp:revision>
  <dcterms:created xsi:type="dcterms:W3CDTF">2021-04-05T07:22:06Z</dcterms:created>
  <dcterms:modified xsi:type="dcterms:W3CDTF">2021-07-19T16:50:48Z</dcterms:modified>
</cp:coreProperties>
</file>